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270" r:id="rId3"/>
    <p:sldId id="279" r:id="rId4"/>
    <p:sldId id="281" r:id="rId5"/>
    <p:sldId id="296" r:id="rId6"/>
    <p:sldId id="282" r:id="rId7"/>
    <p:sldId id="295" r:id="rId8"/>
    <p:sldId id="290" r:id="rId9"/>
    <p:sldId id="291" r:id="rId10"/>
    <p:sldId id="293" r:id="rId11"/>
    <p:sldId id="294" r:id="rId12"/>
    <p:sldId id="275" r:id="rId13"/>
    <p:sldId id="277" r:id="rId14"/>
    <p:sldId id="276" r:id="rId15"/>
    <p:sldId id="278" r:id="rId16"/>
    <p:sldId id="283" r:id="rId17"/>
    <p:sldId id="284" r:id="rId18"/>
    <p:sldId id="285" r:id="rId19"/>
    <p:sldId id="286" r:id="rId20"/>
    <p:sldId id="287" r:id="rId21"/>
    <p:sldId id="288" r:id="rId22"/>
    <p:sldId id="258" r:id="rId23"/>
    <p:sldId id="273" r:id="rId24"/>
    <p:sldId id="274" r:id="rId25"/>
    <p:sldId id="280" r:id="rId26"/>
    <p:sldId id="260" r:id="rId27"/>
    <p:sldId id="261" r:id="rId28"/>
    <p:sldId id="267" r:id="rId29"/>
    <p:sldId id="265" r:id="rId30"/>
    <p:sldId id="259" r:id="rId31"/>
    <p:sldId id="271" r:id="rId32"/>
    <p:sldId id="272" r:id="rId33"/>
    <p:sldId id="262" r:id="rId34"/>
    <p:sldId id="266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3399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67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57" y="46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3001AF-A667-49E1-877B-B9798A24C99D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40BCF9-1A75-4D07-9736-97E795A1A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684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0BAA8CC-67E5-461B-8D75-D7EB82FB63FF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8138" y="679450"/>
            <a:ext cx="6172200" cy="3471863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40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526CBDD-6B19-4782-9EE5-09FF94CD5AFD}" type="slidenum">
              <a:rPr lang="en-US" altLang="en-US" smtClean="0"/>
              <a:pPr>
                <a:spcBef>
                  <a:spcPct val="0"/>
                </a:spcBef>
              </a:pPr>
              <a:t>22</a:t>
            </a:fld>
            <a:endParaRPr lang="en-US" altLang="en-US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97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1390975-D302-4A97-9374-8C3717116A02}" type="slidenum">
              <a:rPr lang="en-US" altLang="en-US" smtClean="0"/>
              <a:pPr>
                <a:spcBef>
                  <a:spcPct val="0"/>
                </a:spcBef>
              </a:pPr>
              <a:t>25</a:t>
            </a:fld>
            <a:endParaRPr lang="en-US" altLang="en-US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762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1F9AC00-8153-406F-9C20-1018FD97FC15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26</a:t>
            </a:fld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5288" y="692150"/>
            <a:ext cx="6153150" cy="3462338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4386263"/>
            <a:ext cx="5095875" cy="4154487"/>
          </a:xfrm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102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18726DF5-2D25-436F-B9EA-46E325790DEF}" type="slidenum">
              <a:rPr lang="en-US" altLang="en-US" smtClean="0">
                <a:latin typeface="Times New Roman" panose="02020603050405020304" pitchFamily="18" charset="0"/>
              </a:rPr>
              <a:pPr/>
              <a:t>27</a:t>
            </a:fld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897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AA7BB-AB4A-464B-BBC0-D41423BB7D97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E4202-9A37-4BA1-865A-A9279DDF6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872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AA7BB-AB4A-464B-BBC0-D41423BB7D97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E4202-9A37-4BA1-865A-A9279DDF6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9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AA7BB-AB4A-464B-BBC0-D41423BB7D97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E4202-9A37-4BA1-865A-A9279DDF6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4751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583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AA7BB-AB4A-464B-BBC0-D41423BB7D97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E4202-9A37-4BA1-865A-A9279DDF6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061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AA7BB-AB4A-464B-BBC0-D41423BB7D97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E4202-9A37-4BA1-865A-A9279DDF6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667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AA7BB-AB4A-464B-BBC0-D41423BB7D97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E4202-9A37-4BA1-865A-A9279DDF6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5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AA7BB-AB4A-464B-BBC0-D41423BB7D97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E4202-9A37-4BA1-865A-A9279DDF6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812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AA7BB-AB4A-464B-BBC0-D41423BB7D97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E4202-9A37-4BA1-865A-A9279DDF6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276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AA7BB-AB4A-464B-BBC0-D41423BB7D97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E4202-9A37-4BA1-865A-A9279DDF6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663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AA7BB-AB4A-464B-BBC0-D41423BB7D97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E4202-9A37-4BA1-865A-A9279DDF6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541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AA7BB-AB4A-464B-BBC0-D41423BB7D97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E4202-9A37-4BA1-865A-A9279DDF6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119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AA7BB-AB4A-464B-BBC0-D41423BB7D97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E4202-9A37-4BA1-865A-A9279DDF6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620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hyperlink" Target="http://illinois.edu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emf"/><Relationship Id="rId4" Type="http://schemas.openxmlformats.org/officeDocument/2006/relationships/image" Target="../media/image15.jpeg"/><Relationship Id="rId9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hyperlink" Target="http://illinois.edu/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b/b5/EfektMeisnera.svg" TargetMode="External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5/55/Meissner_effect_p1390048.jpg" TargetMode="Externa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39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4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11" Type="http://schemas.openxmlformats.org/officeDocument/2006/relationships/image" Target="../media/image40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hyperlink" Target="http://www.physicists.org/png/images/woodstock01.jpg" TargetMode="External"/><Relationship Id="rId9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810.png"/><Relationship Id="rId7" Type="http://schemas.openxmlformats.org/officeDocument/2006/relationships/image" Target="../media/image120.png"/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11" Type="http://schemas.openxmlformats.org/officeDocument/2006/relationships/image" Target="../media/image160.png"/><Relationship Id="rId5" Type="http://schemas.openxmlformats.org/officeDocument/2006/relationships/image" Target="../media/image1011.png"/><Relationship Id="rId10" Type="http://schemas.openxmlformats.org/officeDocument/2006/relationships/image" Target="../media/image150.png"/><Relationship Id="rId4" Type="http://schemas.openxmlformats.org/officeDocument/2006/relationships/image" Target="../media/image100.png"/><Relationship Id="rId9" Type="http://schemas.openxmlformats.org/officeDocument/2006/relationships/image" Target="../media/image14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obelprize.org/prizes/physics/1987/muller/facts/" TargetMode="External"/><Relationship Id="rId13" Type="http://schemas.openxmlformats.org/officeDocument/2006/relationships/hyperlink" Target="https://www.nobelprize.org/prizes/physics/1972/" TargetMode="External"/><Relationship Id="rId18" Type="http://schemas.openxmlformats.org/officeDocument/2006/relationships/hyperlink" Target="https://www.nobelprize.org/prizes/physics/1962/landau/facts/" TargetMode="External"/><Relationship Id="rId3" Type="http://schemas.openxmlformats.org/officeDocument/2006/relationships/hyperlink" Target="https://www.nobelprize.org/prizes/physics/2003/abrikosov/facts/" TargetMode="External"/><Relationship Id="rId21" Type="http://schemas.openxmlformats.org/officeDocument/2006/relationships/hyperlink" Target="https://www.nobelprize.org/prizes/physics/1991/" TargetMode="External"/><Relationship Id="rId7" Type="http://schemas.openxmlformats.org/officeDocument/2006/relationships/hyperlink" Target="https://www.nobelprize.org/prizes/physics/1987/bednorz/facts/" TargetMode="External"/><Relationship Id="rId12" Type="http://schemas.openxmlformats.org/officeDocument/2006/relationships/hyperlink" Target="https://www.nobelprize.org/prizes/physics/1973/josephson/facts/" TargetMode="External"/><Relationship Id="rId17" Type="http://schemas.openxmlformats.org/officeDocument/2006/relationships/hyperlink" Target="https://www.nobelprize.org/prizes/physics/1962/" TargetMode="External"/><Relationship Id="rId2" Type="http://schemas.openxmlformats.org/officeDocument/2006/relationships/hyperlink" Target="https://www.nobelprize.org/prizes/physics/2003/" TargetMode="External"/><Relationship Id="rId16" Type="http://schemas.openxmlformats.org/officeDocument/2006/relationships/hyperlink" Target="https://www.nobelprize.org/prizes/physics/1972/schrieffer/facts/" TargetMode="External"/><Relationship Id="rId20" Type="http://schemas.openxmlformats.org/officeDocument/2006/relationships/hyperlink" Target="https://www.nobelprize.org/prizes/physics/1913/onnes/facts/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nobelprize.org/prizes/physics/1987/" TargetMode="External"/><Relationship Id="rId11" Type="http://schemas.openxmlformats.org/officeDocument/2006/relationships/hyperlink" Target="https://www.nobelprize.org/prizes/physics/1973/giaever/facts/" TargetMode="External"/><Relationship Id="rId5" Type="http://schemas.openxmlformats.org/officeDocument/2006/relationships/hyperlink" Target="https://www.nobelprize.org/prizes/physics/2003/leggett/facts/" TargetMode="External"/><Relationship Id="rId15" Type="http://schemas.openxmlformats.org/officeDocument/2006/relationships/hyperlink" Target="https://www.nobelprize.org/prizes/physics/1972/cooper/facts/" TargetMode="External"/><Relationship Id="rId10" Type="http://schemas.openxmlformats.org/officeDocument/2006/relationships/hyperlink" Target="https://www.nobelprize.org/prizes/physics/1973/esaki/facts/" TargetMode="External"/><Relationship Id="rId19" Type="http://schemas.openxmlformats.org/officeDocument/2006/relationships/hyperlink" Target="https://www.nobelprize.org/prizes/physics/1913/" TargetMode="External"/><Relationship Id="rId4" Type="http://schemas.openxmlformats.org/officeDocument/2006/relationships/hyperlink" Target="https://www.nobelprize.org/prizes/physics/2003/ginzburg/facts/" TargetMode="External"/><Relationship Id="rId9" Type="http://schemas.openxmlformats.org/officeDocument/2006/relationships/hyperlink" Target="https://www.nobelprize.org/prizes/physics/1973/" TargetMode="External"/><Relationship Id="rId14" Type="http://schemas.openxmlformats.org/officeDocument/2006/relationships/hyperlink" Target="https://www.nobelprize.org/prizes/physics/1972/bardeen/facts/" TargetMode="External"/><Relationship Id="rId22" Type="http://schemas.openxmlformats.org/officeDocument/2006/relationships/hyperlink" Target="https://www.nobelprize.org/prizes/physics/1991/gennes/facts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hyperlink" Target="http://illinois.edu/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hyperlink" Target="http://illinois.edu/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png"/><Relationship Id="rId9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98866" y="189552"/>
            <a:ext cx="47971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3366"/>
                </a:solidFill>
                <a:latin typeface="Helvetica" panose="020B0604020202020204" pitchFamily="34" charset="0"/>
              </a:rPr>
              <a:t>PHYS 498 SQD</a:t>
            </a:r>
            <a:r>
              <a:rPr lang="en-US" sz="2400" dirty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sz="2400" dirty="0">
                <a:solidFill>
                  <a:srgbClr val="E47211"/>
                </a:solidFill>
                <a:latin typeface="Helvetica" panose="020B0604020202020204" pitchFamily="34" charset="0"/>
              </a:rPr>
              <a:t>Fall 2019</a:t>
            </a:r>
            <a:endParaRPr lang="en-US" sz="2400" dirty="0"/>
          </a:p>
        </p:txBody>
      </p:sp>
      <p:pic>
        <p:nvPicPr>
          <p:cNvPr id="4101" name="Picture 5" descr="University of Illinois at Urbana-Champaign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61" y="210064"/>
            <a:ext cx="306563" cy="44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59502" y="1104982"/>
            <a:ext cx="6514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Superconductivity and Superconductor Devices for Quantum Information Science</a:t>
            </a:r>
            <a:endParaRPr lang="en-US" sz="24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84262" y="2267823"/>
            <a:ext cx="26775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/>
              <a:t>Dale J. Van Harlingen</a:t>
            </a:r>
            <a:endParaRPr lang="en-US" sz="2200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4184262" y="3535494"/>
            <a:ext cx="2547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Email:   </a:t>
            </a:r>
            <a:r>
              <a:rPr lang="en-US" b="1" dirty="0" smtClean="0"/>
              <a:t>dvh@Illinois.edu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432833" y="3030554"/>
            <a:ext cx="7511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Office:   1020 MRL (in the “Superconductivity Center” between MRL and ESB)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251131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448601" y="4084504"/>
            <a:ext cx="8959907" cy="2055015"/>
            <a:chOff x="1275606" y="3962556"/>
            <a:chExt cx="9253725" cy="2351421"/>
          </a:xfrm>
        </p:grpSpPr>
        <p:pic>
          <p:nvPicPr>
            <p:cNvPr id="2" name="Picture 3" descr="https://quantum.uchicago.edu/files/2019/07/boeing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0507" y="4087840"/>
              <a:ext cx="2979027" cy="744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4" descr="https://quantum.uchicago.edu/files/2019/07/Screen-Shot-2019-07-09-at-10.16.03-AM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5606" y="4108363"/>
              <a:ext cx="2881796" cy="7421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https://quantum.uchicago.edu/files/2019/06/AMATMakePossible_blue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7627" y="3962556"/>
              <a:ext cx="2088134" cy="835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https://quantum.uchicago.edu/files/2019/07/Official-CQ-logo1-White-BG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6884" y="5420300"/>
              <a:ext cx="3144375" cy="817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https://quantum.uchicago.edu/files/2019/07/HRLLogo_A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0510" y="5243148"/>
              <a:ext cx="1854134" cy="994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https://quantum.uchicago.edu/files/2019/07/QO_Logo_color_transparent_background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3499" y="5181892"/>
              <a:ext cx="1795832" cy="11320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2241784" y="585955"/>
            <a:ext cx="7804259" cy="2110218"/>
            <a:chOff x="1416596" y="1063271"/>
            <a:chExt cx="5562218" cy="14187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11193" y="1184074"/>
              <a:ext cx="1567621" cy="53997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9"/>
            <a:srcRect r="66119" b="53434"/>
            <a:stretch/>
          </p:blipFill>
          <p:spPr>
            <a:xfrm>
              <a:off x="1557520" y="1063271"/>
              <a:ext cx="1615643" cy="59194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9"/>
            <a:srcRect t="50214" r="68064" b="9129"/>
            <a:stretch/>
          </p:blipFill>
          <p:spPr>
            <a:xfrm>
              <a:off x="5411193" y="1894775"/>
              <a:ext cx="1522879" cy="51683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9"/>
            <a:srcRect l="32249" t="8130" r="35028" b="56686"/>
            <a:stretch/>
          </p:blipFill>
          <p:spPr>
            <a:xfrm>
              <a:off x="3449762" y="1184074"/>
              <a:ext cx="1560444" cy="44726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9"/>
            <a:srcRect l="65074" r="4183" b="50177"/>
            <a:stretch/>
          </p:blipFill>
          <p:spPr>
            <a:xfrm>
              <a:off x="3520536" y="1836899"/>
              <a:ext cx="1466021" cy="63335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16596" y="1899745"/>
              <a:ext cx="1897490" cy="582287"/>
            </a:xfrm>
            <a:prstGeom prst="rect">
              <a:avLst/>
            </a:prstGeom>
          </p:spPr>
        </p:pic>
      </p:grpSp>
      <p:sp>
        <p:nvSpPr>
          <p:cNvPr id="21" name="Title 1"/>
          <p:cNvSpPr txBox="1">
            <a:spLocks/>
          </p:cNvSpPr>
          <p:nvPr/>
        </p:nvSpPr>
        <p:spPr>
          <a:xfrm>
            <a:off x="4005471" y="122659"/>
            <a:ext cx="5019260" cy="50699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smtClean="0">
                <a:solidFill>
                  <a:srgbClr val="13294B"/>
                </a:solidFill>
                <a:latin typeface="Arial" panose="020B0604020202020204" pitchFamily="34" charset="0"/>
                <a:ea typeface="Georgia" charset="0"/>
                <a:cs typeface="Arial" panose="020B0604020202020204" pitchFamily="34" charset="0"/>
              </a:rPr>
              <a:t>CQE member institutions</a:t>
            </a:r>
            <a:endParaRPr lang="en-US" sz="2400" b="1" dirty="0">
              <a:solidFill>
                <a:srgbClr val="13294B"/>
              </a:solidFill>
              <a:latin typeface="Arial" panose="020B0604020202020204" pitchFamily="34" charset="0"/>
              <a:ea typeface="Georgia" charset="0"/>
              <a:cs typeface="Arial" panose="020B0604020202020204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3492843" y="3364214"/>
            <a:ext cx="4756263" cy="50699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smtClean="0">
                <a:solidFill>
                  <a:srgbClr val="13294B"/>
                </a:solidFill>
                <a:latin typeface="Arial" panose="020B0604020202020204" pitchFamily="34" charset="0"/>
                <a:ea typeface="Georgia" charset="0"/>
                <a:cs typeface="Arial" panose="020B0604020202020204" pitchFamily="34" charset="0"/>
              </a:rPr>
              <a:t>CQE industrial partners (so far)</a:t>
            </a:r>
            <a:endParaRPr lang="en-US" sz="2400" b="1" dirty="0">
              <a:solidFill>
                <a:srgbClr val="13294B"/>
              </a:solidFill>
              <a:latin typeface="Arial" panose="020B0604020202020204" pitchFamily="34" charset="0"/>
              <a:ea typeface="Georgia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0" y="3715534"/>
            <a:ext cx="3435384" cy="14081"/>
          </a:xfrm>
          <a:prstGeom prst="line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27260" y="3578474"/>
            <a:ext cx="3046499" cy="1314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8546757" y="3578474"/>
            <a:ext cx="2796673" cy="8077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825057" y="348798"/>
            <a:ext cx="2963166" cy="881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8249106" y="348797"/>
            <a:ext cx="3051685" cy="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406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64769" y="177195"/>
            <a:ext cx="47971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3366"/>
                </a:solidFill>
                <a:latin typeface="Helvetica" panose="020B0604020202020204" pitchFamily="34" charset="0"/>
              </a:rPr>
              <a:t>PHYS 498 SQD</a:t>
            </a:r>
            <a:r>
              <a:rPr lang="en-US" sz="2400" dirty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sz="2400" dirty="0">
                <a:solidFill>
                  <a:srgbClr val="E47211"/>
                </a:solidFill>
                <a:latin typeface="Helvetica" panose="020B0604020202020204" pitchFamily="34" charset="0"/>
              </a:rPr>
              <a:t>Fall 2019</a:t>
            </a:r>
            <a:endParaRPr lang="en-US" sz="2400" dirty="0"/>
          </a:p>
        </p:txBody>
      </p:sp>
      <p:pic>
        <p:nvPicPr>
          <p:cNvPr id="4101" name="Picture 5" descr="University of Illinois at Urbana-Champaign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64" y="197707"/>
            <a:ext cx="306563" cy="44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63147" y="638860"/>
            <a:ext cx="866570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Superconductor Materials and Devices for Quantum Information Science</a:t>
            </a:r>
            <a:endParaRPr lang="en-US" sz="2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01252" y="1229991"/>
            <a:ext cx="8758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Relevance to Quantum Information Science: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45164" y="1830952"/>
            <a:ext cx="9722836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There is probably no area hotter in science than quantum information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Recent discoveries and progress have made people worldwide aware of the potential of quantum mechanics for advanced detectors and quantum computing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 smtClean="0"/>
              <a:t>There are significant investments by countries, industries, and universities (including ours) in this area:</a:t>
            </a:r>
          </a:p>
          <a:p>
            <a:r>
              <a:rPr lang="en-US" dirty="0" smtClean="0"/>
              <a:t>UIUC has launched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IQUIST = Illinois Quantum Information Science and Technology Center</a:t>
            </a:r>
            <a:r>
              <a:rPr lang="en-US" dirty="0" smtClean="0"/>
              <a:t>, and created </a:t>
            </a:r>
            <a:r>
              <a:rPr lang="en-US" b="1" dirty="0" smtClean="0">
                <a:solidFill>
                  <a:srgbClr val="003399"/>
                </a:solidFill>
              </a:rPr>
              <a:t>CQE = Chicago Quantum Exchange</a:t>
            </a:r>
            <a:r>
              <a:rPr lang="en-US" dirty="0" smtClean="0"/>
              <a:t>, a consortium of partners in and near Chicago,</a:t>
            </a:r>
          </a:p>
          <a:p>
            <a:r>
              <a:rPr lang="en-US" dirty="0" smtClean="0"/>
              <a:t>to promote activity in QIS, including encouraging training of students in QIS via courses like this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79261" y="4494828"/>
            <a:ext cx="1026241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So, this </a:t>
            </a:r>
            <a:r>
              <a:rPr lang="en-US" dirty="0"/>
              <a:t>NOT a course on QIS and I </a:t>
            </a:r>
            <a:r>
              <a:rPr lang="en-US" dirty="0" smtClean="0"/>
              <a:t>actually do NOT </a:t>
            </a:r>
            <a:r>
              <a:rPr lang="en-US" dirty="0"/>
              <a:t>consider myself to be an expert in this emerging </a:t>
            </a:r>
            <a:r>
              <a:rPr lang="en-US" dirty="0" smtClean="0"/>
              <a:t>field</a:t>
            </a:r>
          </a:p>
          <a:p>
            <a:endParaRPr lang="en-US" dirty="0"/>
          </a:p>
          <a:p>
            <a:r>
              <a:rPr lang="en-US" dirty="0" smtClean="0"/>
              <a:t>But </a:t>
            </a:r>
            <a:r>
              <a:rPr lang="en-US" b="1" dirty="0" smtClean="0"/>
              <a:t>superconductivity</a:t>
            </a:r>
            <a:r>
              <a:rPr lang="en-US" dirty="0" smtClean="0"/>
              <a:t> is one of the leading and most promising hardware approaches for achieving the goals of this effort and it is to likely play a major role in qubit devices and quantum circuits,</a:t>
            </a:r>
          </a:p>
          <a:p>
            <a:r>
              <a:rPr lang="en-US" dirty="0" smtClean="0"/>
              <a:t>so I want to learn with you about what is happening and how to advance it </a:t>
            </a:r>
          </a:p>
          <a:p>
            <a:endParaRPr lang="en-US" dirty="0"/>
          </a:p>
          <a:p>
            <a:r>
              <a:rPr lang="en-US" dirty="0" smtClean="0"/>
              <a:t>Throughout the course we will keep an eye on new developments and opportunities for superconductivity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38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7200163"/>
              </p:ext>
            </p:extLst>
          </p:nvPr>
        </p:nvGraphicFramePr>
        <p:xfrm>
          <a:off x="2306562" y="188151"/>
          <a:ext cx="7064828" cy="6481698"/>
        </p:xfrm>
        <a:graphic>
          <a:graphicData uri="http://schemas.openxmlformats.org/drawingml/2006/table">
            <a:tbl>
              <a:tblPr/>
              <a:tblGrid>
                <a:gridCol w="713476">
                  <a:extLst>
                    <a:ext uri="{9D8B030D-6E8A-4147-A177-3AD203B41FA5}">
                      <a16:colId xmlns:a16="http://schemas.microsoft.com/office/drawing/2014/main" val="761451278"/>
                    </a:ext>
                  </a:extLst>
                </a:gridCol>
                <a:gridCol w="356739">
                  <a:extLst>
                    <a:ext uri="{9D8B030D-6E8A-4147-A177-3AD203B41FA5}">
                      <a16:colId xmlns:a16="http://schemas.microsoft.com/office/drawing/2014/main" val="1793500693"/>
                    </a:ext>
                  </a:extLst>
                </a:gridCol>
                <a:gridCol w="356739">
                  <a:extLst>
                    <a:ext uri="{9D8B030D-6E8A-4147-A177-3AD203B41FA5}">
                      <a16:colId xmlns:a16="http://schemas.microsoft.com/office/drawing/2014/main" val="599035294"/>
                    </a:ext>
                  </a:extLst>
                </a:gridCol>
                <a:gridCol w="713476">
                  <a:extLst>
                    <a:ext uri="{9D8B030D-6E8A-4147-A177-3AD203B41FA5}">
                      <a16:colId xmlns:a16="http://schemas.microsoft.com/office/drawing/2014/main" val="1168294105"/>
                    </a:ext>
                  </a:extLst>
                </a:gridCol>
                <a:gridCol w="4924398">
                  <a:extLst>
                    <a:ext uri="{9D8B030D-6E8A-4147-A177-3AD203B41FA5}">
                      <a16:colId xmlns:a16="http://schemas.microsoft.com/office/drawing/2014/main" val="317455875"/>
                    </a:ext>
                  </a:extLst>
                </a:gridCol>
              </a:tblGrid>
              <a:tr h="1685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Lecture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Date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Day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Topic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8972957"/>
                  </a:ext>
                </a:extLst>
              </a:tr>
              <a:tr h="168585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1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Superconductor</a:t>
                      </a:r>
                      <a:r>
                        <a:rPr lang="en-US" sz="11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materials and phenomena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7979656"/>
                  </a:ext>
                </a:extLst>
              </a:tr>
              <a:tr h="1685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Aug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Tues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History and occurrence of superconductivity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738349"/>
                  </a:ext>
                </a:extLst>
              </a:tr>
              <a:tr h="1685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Aug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Thurs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Defining phenomena: zero resistance, diamagnetism, energy gap, …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032653"/>
                  </a:ext>
                </a:extLst>
              </a:tr>
              <a:tr h="1685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Tues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Phenomenological theories:  two-fluid, London, thermodynamic, ...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534483"/>
                  </a:ext>
                </a:extLst>
              </a:tr>
              <a:tr h="1685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Thurs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Ginzburg-Landau theory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2672771"/>
                  </a:ext>
                </a:extLst>
              </a:tr>
              <a:tr h="1685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Tues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Characteristic lengths and fields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4043222"/>
                  </a:ext>
                </a:extLst>
              </a:tr>
              <a:tr h="1685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Thurs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Macroscopic phase coherence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4606275"/>
                  </a:ext>
                </a:extLst>
              </a:tr>
              <a:tr h="1685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Tues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Vortex structure and dynamics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469483"/>
                  </a:ext>
                </a:extLst>
              </a:tr>
              <a:tr h="1685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Thurs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Microscopic theory --- BCS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061980"/>
                  </a:ext>
                </a:extLst>
              </a:tr>
              <a:tr h="1685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Tues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Nature of the ground state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2681331"/>
                  </a:ext>
                </a:extLst>
              </a:tr>
              <a:tr h="1685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Sep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Thurs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Quasiparticle excitations and dynamics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745425"/>
                  </a:ext>
                </a:extLst>
              </a:tr>
              <a:tr h="1685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Oct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Tues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Non-equilibrium effects, transport properties, and fluctuations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0120312"/>
                  </a:ext>
                </a:extLst>
              </a:tr>
              <a:tr h="1685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Oct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Thurs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Beyond BCS --- unconventional superconductivity, …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024662"/>
                  </a:ext>
                </a:extLst>
              </a:tr>
              <a:tr h="168585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100" b="1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Quasiparticle and Josephson tunneling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6030259"/>
                  </a:ext>
                </a:extLst>
              </a:tr>
              <a:tr h="1685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Oct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Tues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Quasiparticle tunneling - theory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8701569"/>
                  </a:ext>
                </a:extLst>
              </a:tr>
              <a:tr h="1685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Oct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Thurs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Quasiparticle tunneling - applications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7259790"/>
                  </a:ext>
                </a:extLst>
              </a:tr>
              <a:tr h="1685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Oct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Tues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Josephson tunneling - theory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6101075"/>
                  </a:ext>
                </a:extLst>
              </a:tr>
              <a:tr h="1685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Oct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Thurs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Josephson tunneling – dc/ac effects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312342"/>
                  </a:ext>
                </a:extLst>
              </a:tr>
              <a:tr h="1685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Oct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Tues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Josephson tunneling – magnetic field effects and Josephson interferometry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3735279"/>
                  </a:ext>
                </a:extLst>
              </a:tr>
              <a:tr h="1685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Oct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Wed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5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Superconducting phenomenon/material paper due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722479"/>
                  </a:ext>
                </a:extLst>
              </a:tr>
              <a:tr h="1685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Oct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Thurs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Phase dynamics – the RSJ model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796345"/>
                  </a:ext>
                </a:extLst>
              </a:tr>
              <a:tr h="1685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Oct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Tues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Phase perturbations – thermal, quantum, rf, optical, ...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3834781"/>
                  </a:ext>
                </a:extLst>
              </a:tr>
              <a:tr h="1685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Oct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Thurs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Microbridges/SNS Junctions/SFS junctions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5850815"/>
                  </a:ext>
                </a:extLst>
              </a:tr>
              <a:tr h="1685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Nov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Tues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Phase coherence/quantum interference/SQUIDs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9511401"/>
                  </a:ext>
                </a:extLst>
              </a:tr>
              <a:tr h="1685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Nov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Thurs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Mesoscopic superconductors:  charging effects, nanowires, SETs, …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149736"/>
                  </a:ext>
                </a:extLst>
              </a:tr>
              <a:tr h="168585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100" b="1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Superconductor devices for Quantum Information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8553718"/>
                  </a:ext>
                </a:extLst>
              </a:tr>
              <a:tr h="1685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Nov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Tues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Quantum computing --- advantages and algorithms </a:t>
                      </a:r>
                    </a:p>
                  </a:txBody>
                  <a:tcPr marL="2931" marR="2931" marT="29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194593"/>
                  </a:ext>
                </a:extLst>
              </a:tr>
              <a:tr h="1685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Nov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Thurs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Macroscopic quantum tunneling and coherence</a:t>
                      </a:r>
                    </a:p>
                  </a:txBody>
                  <a:tcPr marL="2931" marR="2931" marT="29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2868507"/>
                  </a:ext>
                </a:extLst>
              </a:tr>
              <a:tr h="1685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Nov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Tues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Conventional superconducting qubits</a:t>
                      </a:r>
                    </a:p>
                  </a:txBody>
                  <a:tcPr marL="2931" marR="2931" marT="29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7646295"/>
                  </a:ext>
                </a:extLst>
              </a:tr>
              <a:tr h="1685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Nov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Thurs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Superconducting qubit technology</a:t>
                      </a:r>
                    </a:p>
                  </a:txBody>
                  <a:tcPr marL="2931" marR="2931" marT="29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8616073"/>
                  </a:ext>
                </a:extLst>
              </a:tr>
              <a:tr h="1685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Nov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Tues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Thanksgiving Break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038292"/>
                  </a:ext>
                </a:extLst>
              </a:tr>
              <a:tr h="1685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Nov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Thurs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Thanksgiving Break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2119251"/>
                  </a:ext>
                </a:extLst>
              </a:tr>
              <a:tr h="1685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Dec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Tues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Topological materials and Majorana fermions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202973"/>
                  </a:ext>
                </a:extLst>
              </a:tr>
              <a:tr h="1685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Dec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Thurs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Majorana qubits --- nanowires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6440485"/>
                  </a:ext>
                </a:extLst>
              </a:tr>
              <a:tr h="1685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Dec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Tues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Majorana qubits --- S-TI-S junctiosn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9276551"/>
                  </a:ext>
                </a:extLst>
              </a:tr>
              <a:tr h="1685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Dec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Thurs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READING DAY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8349725"/>
                  </a:ext>
                </a:extLst>
              </a:tr>
              <a:tr h="1685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D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Dec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D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?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D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Wed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D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FINAL EXAM --- Superconductor device paper due</a:t>
                      </a:r>
                    </a:p>
                  </a:txBody>
                  <a:tcPr marL="2931" marR="2931" marT="293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D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078549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03877" y="540145"/>
            <a:ext cx="1742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 Course content: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829801" y="1251323"/>
            <a:ext cx="1943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Superconductor materials and phenomena</a:t>
            </a:r>
            <a:endParaRPr lang="en-US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9874250" y="3334122"/>
            <a:ext cx="1943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Superconductor device physics</a:t>
            </a:r>
            <a:endParaRPr lang="en-US" sz="1600" b="1" dirty="0"/>
          </a:p>
        </p:txBody>
      </p:sp>
      <p:sp>
        <p:nvSpPr>
          <p:cNvPr id="8" name="Right Brace 7"/>
          <p:cNvSpPr/>
          <p:nvPr/>
        </p:nvSpPr>
        <p:spPr>
          <a:xfrm>
            <a:off x="9542386" y="557483"/>
            <a:ext cx="207433" cy="2033317"/>
          </a:xfrm>
          <a:prstGeom prst="rightBrace">
            <a:avLst>
              <a:gd name="adj1" fmla="val 30782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e 8"/>
          <p:cNvSpPr/>
          <p:nvPr/>
        </p:nvSpPr>
        <p:spPr>
          <a:xfrm>
            <a:off x="9542386" y="2771517"/>
            <a:ext cx="207433" cy="1838584"/>
          </a:xfrm>
          <a:prstGeom prst="rightBrace">
            <a:avLst>
              <a:gd name="adj1" fmla="val 30782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/>
          <p:cNvSpPr/>
          <p:nvPr/>
        </p:nvSpPr>
        <p:spPr>
          <a:xfrm>
            <a:off x="9564005" y="4835498"/>
            <a:ext cx="207433" cy="1497568"/>
          </a:xfrm>
          <a:prstGeom prst="rightBrace">
            <a:avLst>
              <a:gd name="adj1" fmla="val 30782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035116" y="5291894"/>
            <a:ext cx="2055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Applications in quantum information</a:t>
            </a:r>
            <a:endParaRPr lang="en-US" sz="1600" b="1" dirty="0"/>
          </a:p>
        </p:txBody>
      </p:sp>
      <p:sp>
        <p:nvSpPr>
          <p:cNvPr id="12" name="Right Arrow 11"/>
          <p:cNvSpPr/>
          <p:nvPr/>
        </p:nvSpPr>
        <p:spPr>
          <a:xfrm>
            <a:off x="1843466" y="6523734"/>
            <a:ext cx="292100" cy="1707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1902074" y="3588515"/>
            <a:ext cx="292100" cy="1707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21200" y="3519986"/>
            <a:ext cx="8367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Paper #1</a:t>
            </a:r>
            <a:endParaRPr lang="en-US" sz="1400" dirty="0"/>
          </a:p>
        </p:txBody>
      </p:sp>
      <p:sp>
        <p:nvSpPr>
          <p:cNvPr id="15" name="Rectangle 14"/>
          <p:cNvSpPr/>
          <p:nvPr/>
        </p:nvSpPr>
        <p:spPr>
          <a:xfrm>
            <a:off x="921200" y="6438272"/>
            <a:ext cx="8367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Paper #2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6224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9316" y="579358"/>
            <a:ext cx="11783784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latin typeface="arial" panose="020B0604020202020204" pitchFamily="34" charset="0"/>
              </a:rPr>
              <a:t>RECOMMENDED </a:t>
            </a:r>
            <a:r>
              <a:rPr lang="en-US" sz="1200" b="1" dirty="0">
                <a:latin typeface="arial" panose="020B0604020202020204" pitchFamily="34" charset="0"/>
              </a:rPr>
              <a:t>TEXTBOOKS</a:t>
            </a:r>
            <a:r>
              <a:rPr lang="en-US" sz="1200" dirty="0">
                <a:latin typeface="arial" panose="020B0604020202020204" pitchFamily="34" charset="0"/>
              </a:rPr>
              <a:t>: </a:t>
            </a:r>
            <a:endParaRPr lang="en-US" sz="1200" dirty="0" smtClean="0">
              <a:latin typeface="arial" panose="020B0604020202020204" pitchFamily="34" charset="0"/>
            </a:endParaRPr>
          </a:p>
          <a:p>
            <a:r>
              <a:rPr lang="en-US" sz="1000" dirty="0">
                <a:latin typeface="arial" panose="020B0604020202020204" pitchFamily="34" charset="0"/>
              </a:rPr>
              <a:t> </a:t>
            </a:r>
            <a:endParaRPr lang="en-US" sz="1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000" b="1" dirty="0" smtClean="0">
                <a:latin typeface="arial" panose="020B0604020202020204" pitchFamily="34" charset="0"/>
              </a:rPr>
              <a:t>   Superconductivity</a:t>
            </a:r>
            <a:r>
              <a:rPr lang="en-US" sz="1000" b="1" dirty="0">
                <a:latin typeface="arial" panose="020B0604020202020204" pitchFamily="34" charset="0"/>
              </a:rPr>
              <a:t>. </a:t>
            </a:r>
            <a:r>
              <a:rPr lang="en-US" sz="1000" dirty="0">
                <a:latin typeface="arial" panose="020B0604020202020204" pitchFamily="34" charset="0"/>
              </a:rPr>
              <a:t>  For the coverage of basic superconductivity, I will rely most heavily on </a:t>
            </a:r>
            <a:r>
              <a:rPr lang="en-US" sz="1000" i="1" dirty="0">
                <a:latin typeface="arial" panose="020B0604020202020204" pitchFamily="34" charset="0"/>
              </a:rPr>
              <a:t>Introduction to Superconductivity (Second Edition) </a:t>
            </a:r>
            <a:r>
              <a:rPr lang="en-US" sz="1000" dirty="0">
                <a:latin typeface="arial" panose="020B0604020202020204" pitchFamily="34" charset="0"/>
              </a:rPr>
              <a:t>by Michael </a:t>
            </a:r>
            <a:r>
              <a:rPr lang="en-US" sz="1000" dirty="0" err="1">
                <a:latin typeface="arial" panose="020B0604020202020204" pitchFamily="34" charset="0"/>
              </a:rPr>
              <a:t>Tinkham</a:t>
            </a:r>
            <a:r>
              <a:rPr lang="en-US" sz="1000" dirty="0">
                <a:latin typeface="arial" panose="020B0604020202020204" pitchFamily="34" charset="0"/>
              </a:rPr>
              <a:t>.  It is a classic text and covers most completely the topics in the course concerning basic superconductivity.  I also like </a:t>
            </a:r>
            <a:r>
              <a:rPr lang="en-US" sz="1000" i="1" dirty="0">
                <a:latin typeface="arial" panose="020B0604020202020204" pitchFamily="34" charset="0"/>
              </a:rPr>
              <a:t>Superconductivity of Metals and </a:t>
            </a:r>
            <a:r>
              <a:rPr lang="en-US" sz="1000" i="1" dirty="0" err="1">
                <a:latin typeface="arial" panose="020B0604020202020204" pitchFamily="34" charset="0"/>
              </a:rPr>
              <a:t>Cuprates</a:t>
            </a:r>
            <a:r>
              <a:rPr lang="en-US" sz="1000" dirty="0">
                <a:latin typeface="arial" panose="020B0604020202020204" pitchFamily="34" charset="0"/>
              </a:rPr>
              <a:t> by John </a:t>
            </a:r>
            <a:r>
              <a:rPr lang="en-US" sz="1000" dirty="0" err="1">
                <a:latin typeface="arial" panose="020B0604020202020204" pitchFamily="34" charset="0"/>
              </a:rPr>
              <a:t>Waldram</a:t>
            </a:r>
            <a:r>
              <a:rPr lang="en-US" sz="1000" dirty="0">
                <a:latin typeface="arial" panose="020B0604020202020204" pitchFamily="34" charset="0"/>
              </a:rPr>
              <a:t> </a:t>
            </a:r>
            <a:r>
              <a:rPr lang="en-US" sz="1000" dirty="0" smtClean="0">
                <a:latin typeface="arial" panose="020B0604020202020204" pitchFamily="34" charset="0"/>
              </a:rPr>
              <a:t>–very </a:t>
            </a:r>
            <a:r>
              <a:rPr lang="en-US" sz="1000" dirty="0">
                <a:latin typeface="arial" panose="020B0604020202020204" pitchFamily="34" charset="0"/>
              </a:rPr>
              <a:t>readable and </a:t>
            </a:r>
            <a:r>
              <a:rPr lang="en-US" sz="1000" dirty="0" smtClean="0">
                <a:latin typeface="arial" panose="020B0604020202020204" pitchFamily="34" charset="0"/>
              </a:rPr>
              <a:t>insightful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000" b="1" dirty="0" smtClean="0">
                <a:latin typeface="arial" panose="020B0604020202020204" pitchFamily="34" charset="0"/>
              </a:rPr>
              <a:t>   Superconductor </a:t>
            </a:r>
            <a:r>
              <a:rPr lang="en-US" sz="1000" b="1" dirty="0">
                <a:latin typeface="arial" panose="020B0604020202020204" pitchFamily="34" charset="0"/>
              </a:rPr>
              <a:t>Devices</a:t>
            </a:r>
            <a:r>
              <a:rPr lang="en-US" sz="1000" dirty="0">
                <a:latin typeface="arial" panose="020B0604020202020204" pitchFamily="34" charset="0"/>
              </a:rPr>
              <a:t>.  For the coverage of superconductor devices, I will rely on most on </a:t>
            </a:r>
            <a:r>
              <a:rPr lang="en-US" sz="1000" i="1" dirty="0">
                <a:latin typeface="arial" panose="020B0604020202020204" pitchFamily="34" charset="0"/>
              </a:rPr>
              <a:t>Introduction to Superconducting Devices </a:t>
            </a:r>
            <a:r>
              <a:rPr lang="en-US" sz="1000" dirty="0">
                <a:latin typeface="arial" panose="020B0604020202020204" pitchFamily="34" charset="0"/>
              </a:rPr>
              <a:t>by Kadin</a:t>
            </a:r>
            <a:r>
              <a:rPr lang="en-US" sz="1000" i="1" dirty="0">
                <a:latin typeface="arial" panose="020B0604020202020204" pitchFamily="34" charset="0"/>
              </a:rPr>
              <a:t>, Physics and Applications of the Josephson Effects</a:t>
            </a:r>
            <a:r>
              <a:rPr lang="en-US" sz="1000" dirty="0">
                <a:latin typeface="arial" panose="020B0604020202020204" pitchFamily="34" charset="0"/>
              </a:rPr>
              <a:t>, by Barone and </a:t>
            </a:r>
            <a:r>
              <a:rPr lang="en-US" sz="1000" dirty="0" err="1">
                <a:latin typeface="arial" panose="020B0604020202020204" pitchFamily="34" charset="0"/>
              </a:rPr>
              <a:t>Paterno</a:t>
            </a:r>
            <a:r>
              <a:rPr lang="en-US" sz="1000" dirty="0">
                <a:latin typeface="arial" panose="020B0604020202020204" pitchFamily="34" charset="0"/>
              </a:rPr>
              <a:t>, and </a:t>
            </a:r>
            <a:r>
              <a:rPr lang="en-US" sz="1000" i="1" dirty="0">
                <a:latin typeface="arial" panose="020B0604020202020204" pitchFamily="34" charset="0"/>
              </a:rPr>
              <a:t>Principles of Superconductive Devices and Circuits</a:t>
            </a:r>
            <a:r>
              <a:rPr lang="en-US" sz="1000" dirty="0">
                <a:latin typeface="arial" panose="020B0604020202020204" pitchFamily="34" charset="0"/>
              </a:rPr>
              <a:t> by Van </a:t>
            </a:r>
            <a:r>
              <a:rPr lang="en-US" sz="1000" dirty="0" err="1">
                <a:latin typeface="arial" panose="020B0604020202020204" pitchFamily="34" charset="0"/>
              </a:rPr>
              <a:t>Duzer</a:t>
            </a:r>
            <a:r>
              <a:rPr lang="en-US" sz="1000" dirty="0">
                <a:latin typeface="arial" panose="020B0604020202020204" pitchFamily="34" charset="0"/>
              </a:rPr>
              <a:t> and Turner. </a:t>
            </a:r>
            <a:endParaRPr lang="en-US" sz="1000" dirty="0"/>
          </a:p>
          <a:p>
            <a:r>
              <a:rPr lang="en-US" sz="1000" dirty="0"/>
              <a:t> </a:t>
            </a:r>
          </a:p>
          <a:p>
            <a:endParaRPr lang="en-US" sz="1000" dirty="0" smtClean="0">
              <a:latin typeface="arial" panose="020B0604020202020204" pitchFamily="34" charset="0"/>
            </a:endParaRPr>
          </a:p>
          <a:p>
            <a:r>
              <a:rPr lang="en-US" sz="1000" dirty="0" smtClean="0">
                <a:latin typeface="arial" panose="020B0604020202020204" pitchFamily="34" charset="0"/>
              </a:rPr>
              <a:t>Other </a:t>
            </a:r>
            <a:r>
              <a:rPr lang="en-US" sz="1000" dirty="0">
                <a:latin typeface="arial" panose="020B0604020202020204" pitchFamily="34" charset="0"/>
              </a:rPr>
              <a:t>favorite references (and some biased comments about them</a:t>
            </a:r>
            <a:r>
              <a:rPr lang="en-US" sz="1000" dirty="0" smtClean="0">
                <a:latin typeface="arial" panose="020B0604020202020204" pitchFamily="34" charset="0"/>
              </a:rPr>
              <a:t>):</a:t>
            </a:r>
            <a:endParaRPr lang="en-US" sz="1000" u="sng" dirty="0">
              <a:latin typeface="arial" panose="020B0604020202020204" pitchFamily="34" charset="0"/>
            </a:endParaRPr>
          </a:p>
          <a:p>
            <a:endParaRPr lang="en-US" sz="1000" u="sng" dirty="0" smtClean="0">
              <a:latin typeface="arial" panose="020B0604020202020204" pitchFamily="34" charset="0"/>
            </a:endParaRPr>
          </a:p>
          <a:p>
            <a:pPr>
              <a:tabLst>
                <a:tab pos="1774825" algn="l"/>
              </a:tabLst>
            </a:pPr>
            <a:r>
              <a:rPr lang="en-US" sz="1000" b="1" u="sng" dirty="0" smtClean="0">
                <a:latin typeface="arial" panose="020B0604020202020204" pitchFamily="34" charset="0"/>
              </a:rPr>
              <a:t>SUPERCONDUCTIVITY</a:t>
            </a:r>
          </a:p>
          <a:p>
            <a:pPr>
              <a:tabLst>
                <a:tab pos="1774825" algn="l"/>
              </a:tabLst>
            </a:pPr>
            <a:endParaRPr lang="en-US" sz="1000" b="1" dirty="0"/>
          </a:p>
          <a:p>
            <a:pPr>
              <a:tabLst>
                <a:tab pos="1774825" algn="l"/>
              </a:tabLst>
            </a:pPr>
            <a:r>
              <a:rPr lang="en-US" sz="1000" dirty="0">
                <a:latin typeface="arial" panose="020B0604020202020204" pitchFamily="34" charset="0"/>
              </a:rPr>
              <a:t>Blatt, J. M.                       	</a:t>
            </a:r>
            <a:r>
              <a:rPr lang="en-US" sz="1000" b="1" i="1" dirty="0" smtClean="0">
                <a:latin typeface="arial" panose="020B0604020202020204" pitchFamily="34" charset="0"/>
              </a:rPr>
              <a:t>Theory </a:t>
            </a:r>
            <a:r>
              <a:rPr lang="en-US" sz="1000" b="1" i="1" dirty="0">
                <a:latin typeface="arial" panose="020B0604020202020204" pitchFamily="34" charset="0"/>
              </a:rPr>
              <a:t>of </a:t>
            </a:r>
            <a:r>
              <a:rPr lang="en-US" sz="1000" b="1" i="1" dirty="0" smtClean="0">
                <a:latin typeface="arial" panose="020B0604020202020204" pitchFamily="34" charset="0"/>
              </a:rPr>
              <a:t>Superconductivity			</a:t>
            </a:r>
            <a:r>
              <a:rPr lang="en-US" sz="1000" i="1" dirty="0" smtClean="0">
                <a:latin typeface="arial" panose="020B0604020202020204" pitchFamily="34" charset="0"/>
              </a:rPr>
              <a:t>Early </a:t>
            </a:r>
            <a:r>
              <a:rPr lang="en-US" sz="1000" i="1" dirty="0">
                <a:latin typeface="arial" panose="020B0604020202020204" pitchFamily="34" charset="0"/>
              </a:rPr>
              <a:t>theoretical treatment.  Perhaps more interesting than useful</a:t>
            </a:r>
            <a:r>
              <a:rPr lang="en-US" sz="1000" i="1" dirty="0" smtClean="0">
                <a:latin typeface="arial" panose="020B0604020202020204" pitchFamily="34" charset="0"/>
              </a:rPr>
              <a:t>.</a:t>
            </a:r>
            <a:endParaRPr lang="en-US" sz="1000" dirty="0"/>
          </a:p>
          <a:p>
            <a:pPr>
              <a:tabLst>
                <a:tab pos="1774825" algn="l"/>
              </a:tabLst>
            </a:pPr>
            <a:r>
              <a:rPr lang="en-US" sz="1000" dirty="0">
                <a:latin typeface="arial" panose="020B0604020202020204" pitchFamily="34" charset="0"/>
              </a:rPr>
              <a:t>                                   </a:t>
            </a:r>
            <a:r>
              <a:rPr lang="en-US" sz="1000" dirty="0" smtClean="0">
                <a:latin typeface="arial" panose="020B0604020202020204" pitchFamily="34" charset="0"/>
              </a:rPr>
              <a:t>		Academic </a:t>
            </a:r>
            <a:r>
              <a:rPr lang="en-US" sz="1000" dirty="0">
                <a:latin typeface="arial" panose="020B0604020202020204" pitchFamily="34" charset="0"/>
              </a:rPr>
              <a:t>Press, 1964.</a:t>
            </a:r>
            <a:endParaRPr lang="en-US" sz="1000" dirty="0"/>
          </a:p>
          <a:p>
            <a:pPr>
              <a:tabLst>
                <a:tab pos="1774825" algn="l"/>
              </a:tabLst>
            </a:pPr>
            <a:r>
              <a:rPr lang="en-US" sz="1000" dirty="0">
                <a:latin typeface="arial" panose="020B0604020202020204" pitchFamily="34" charset="0"/>
              </a:rPr>
              <a:t>                        </a:t>
            </a:r>
            <a:r>
              <a:rPr lang="en-US" sz="1000" dirty="0"/>
              <a:t> </a:t>
            </a:r>
          </a:p>
          <a:p>
            <a:pPr>
              <a:tabLst>
                <a:tab pos="1774825" algn="l"/>
              </a:tabLst>
            </a:pPr>
            <a:r>
              <a:rPr lang="en-US" sz="1000" dirty="0" err="1" smtClean="0">
                <a:latin typeface="arial" panose="020B0604020202020204" pitchFamily="34" charset="0"/>
              </a:rPr>
              <a:t>DeGennes</a:t>
            </a:r>
            <a:r>
              <a:rPr lang="en-US" sz="1000" dirty="0" smtClean="0">
                <a:latin typeface="arial" panose="020B0604020202020204" pitchFamily="34" charset="0"/>
              </a:rPr>
              <a:t>, P. G.</a:t>
            </a:r>
            <a:r>
              <a:rPr lang="en-US" sz="1000" i="1" dirty="0" smtClean="0">
                <a:latin typeface="arial" panose="020B0604020202020204" pitchFamily="34" charset="0"/>
              </a:rPr>
              <a:t>           	</a:t>
            </a:r>
            <a:r>
              <a:rPr lang="en-US" sz="1000" b="1" i="1" dirty="0" smtClean="0">
                <a:latin typeface="arial" panose="020B0604020202020204" pitchFamily="34" charset="0"/>
              </a:rPr>
              <a:t>Superconductivity in Metals and Alloys		</a:t>
            </a:r>
            <a:r>
              <a:rPr lang="en-US" sz="1000" i="1" dirty="0" smtClean="0">
                <a:latin typeface="arial" panose="020B0604020202020204" pitchFamily="34" charset="0"/>
              </a:rPr>
              <a:t>A classic.  Still the best treatment of </a:t>
            </a:r>
            <a:r>
              <a:rPr lang="en-US" sz="1000" i="1" dirty="0" err="1" smtClean="0">
                <a:latin typeface="arial" panose="020B0604020202020204" pitchFamily="34" charset="0"/>
              </a:rPr>
              <a:t>Ginzburg</a:t>
            </a:r>
            <a:r>
              <a:rPr lang="en-US" sz="1000" i="1" dirty="0" smtClean="0">
                <a:latin typeface="arial" panose="020B0604020202020204" pitchFamily="34" charset="0"/>
              </a:rPr>
              <a:t>-Landau theory and its application to proximity effects </a:t>
            </a:r>
          </a:p>
          <a:p>
            <a:pPr>
              <a:tabLst>
                <a:tab pos="1774825" algn="l"/>
              </a:tabLst>
            </a:pPr>
            <a:r>
              <a:rPr lang="en-US" sz="1000" i="1" dirty="0" smtClean="0">
                <a:latin typeface="arial" panose="020B0604020202020204" pitchFamily="34" charset="0"/>
              </a:rPr>
              <a:t>	</a:t>
            </a:r>
            <a:r>
              <a:rPr lang="en-US" sz="1000" i="1" dirty="0">
                <a:latin typeface="arial" panose="020B0604020202020204" pitchFamily="34" charset="0"/>
              </a:rPr>
              <a:t>	</a:t>
            </a:r>
            <a:r>
              <a:rPr lang="en-US" sz="1000" dirty="0" smtClean="0">
                <a:latin typeface="arial" panose="020B0604020202020204" pitchFamily="34" charset="0"/>
              </a:rPr>
              <a:t>Addison-Wesley</a:t>
            </a:r>
            <a:r>
              <a:rPr lang="en-US" sz="1000" dirty="0">
                <a:latin typeface="arial" panose="020B0604020202020204" pitchFamily="34" charset="0"/>
              </a:rPr>
              <a:t>, 1989</a:t>
            </a:r>
            <a:r>
              <a:rPr lang="en-US" sz="1000" dirty="0" smtClean="0">
                <a:latin typeface="arial" panose="020B0604020202020204" pitchFamily="34" charset="0"/>
              </a:rPr>
              <a:t>.</a:t>
            </a:r>
            <a:r>
              <a:rPr lang="en-US" sz="1000" i="1" dirty="0">
                <a:latin typeface="arial" panose="020B0604020202020204" pitchFamily="34" charset="0"/>
              </a:rPr>
              <a:t> </a:t>
            </a:r>
            <a:r>
              <a:rPr lang="en-US" sz="1000" i="1" dirty="0" smtClean="0">
                <a:latin typeface="arial" panose="020B0604020202020204" pitchFamily="34" charset="0"/>
              </a:rPr>
              <a:t>			and </a:t>
            </a:r>
            <a:r>
              <a:rPr lang="en-US" sz="1000" i="1" dirty="0">
                <a:latin typeface="arial" panose="020B0604020202020204" pitchFamily="34" charset="0"/>
              </a:rPr>
              <a:t>interfaces.</a:t>
            </a:r>
            <a:endParaRPr lang="en-US" sz="1000" dirty="0"/>
          </a:p>
          <a:p>
            <a:pPr>
              <a:tabLst>
                <a:tab pos="1774825" algn="l"/>
              </a:tabLst>
            </a:pPr>
            <a:endParaRPr lang="en-US" sz="1000" dirty="0"/>
          </a:p>
          <a:p>
            <a:pPr>
              <a:tabLst>
                <a:tab pos="1774825" algn="l"/>
              </a:tabLst>
            </a:pPr>
            <a:r>
              <a:rPr lang="en-US" sz="1000" i="1" dirty="0" smtClean="0">
                <a:latin typeface="arial" panose="020B0604020202020204" pitchFamily="34" charset="0"/>
              </a:rPr>
              <a:t>					</a:t>
            </a:r>
            <a:r>
              <a:rPr lang="en-US" sz="1000" dirty="0" smtClean="0">
                <a:latin typeface="arial" panose="020B0604020202020204" pitchFamily="34" charset="0"/>
              </a:rPr>
              <a:t>                                   </a:t>
            </a:r>
          </a:p>
          <a:p>
            <a:pPr>
              <a:tabLst>
                <a:tab pos="1774825" algn="l"/>
              </a:tabLst>
            </a:pPr>
            <a:r>
              <a:rPr lang="en-US" sz="1000" dirty="0" smtClean="0">
                <a:latin typeface="arial" panose="020B0604020202020204" pitchFamily="34" charset="0"/>
              </a:rPr>
              <a:t>Ginsberg</a:t>
            </a:r>
            <a:r>
              <a:rPr lang="en-US" sz="1000" dirty="0">
                <a:latin typeface="arial" panose="020B0604020202020204" pitchFamily="34" charset="0"/>
              </a:rPr>
              <a:t>, D. M.</a:t>
            </a:r>
            <a:r>
              <a:rPr lang="en-US" sz="1000" i="1" dirty="0">
                <a:latin typeface="arial" panose="020B0604020202020204" pitchFamily="34" charset="0"/>
              </a:rPr>
              <a:t>                    </a:t>
            </a:r>
            <a:r>
              <a:rPr lang="en-US" sz="1000" i="1" dirty="0" smtClean="0">
                <a:latin typeface="arial" panose="020B0604020202020204" pitchFamily="34" charset="0"/>
              </a:rPr>
              <a:t>	</a:t>
            </a:r>
            <a:r>
              <a:rPr lang="en-US" sz="1000" b="1" i="1" dirty="0" smtClean="0">
                <a:latin typeface="arial" panose="020B0604020202020204" pitchFamily="34" charset="0"/>
              </a:rPr>
              <a:t>Physical </a:t>
            </a:r>
            <a:r>
              <a:rPr lang="en-US" sz="1000" b="1" i="1" dirty="0">
                <a:latin typeface="arial" panose="020B0604020202020204" pitchFamily="34" charset="0"/>
              </a:rPr>
              <a:t>Properties of High Temperature </a:t>
            </a:r>
            <a:r>
              <a:rPr lang="en-US" sz="1000" b="1" i="1" dirty="0" smtClean="0">
                <a:latin typeface="arial" panose="020B0604020202020204" pitchFamily="34" charset="0"/>
              </a:rPr>
              <a:t>		</a:t>
            </a:r>
            <a:r>
              <a:rPr lang="en-US" sz="1000" i="1" dirty="0" smtClean="0">
                <a:latin typeface="arial" panose="020B0604020202020204" pitchFamily="34" charset="0"/>
              </a:rPr>
              <a:t>A </a:t>
            </a:r>
            <a:r>
              <a:rPr lang="en-US" sz="1000" i="1" dirty="0">
                <a:latin typeface="arial" panose="020B0604020202020204" pitchFamily="34" charset="0"/>
              </a:rPr>
              <a:t>comprehensive compilation of experimental data of the high-Tc superconductors.</a:t>
            </a:r>
            <a:endParaRPr lang="en-US" sz="1000" dirty="0"/>
          </a:p>
          <a:p>
            <a:pPr>
              <a:tabLst>
                <a:tab pos="1774825" algn="l"/>
              </a:tabLst>
            </a:pPr>
            <a:r>
              <a:rPr lang="en-US" sz="1000" b="1" i="1" dirty="0" smtClean="0">
                <a:latin typeface="arial" panose="020B0604020202020204" pitchFamily="34" charset="0"/>
              </a:rPr>
              <a:t>	Superconductors</a:t>
            </a:r>
            <a:r>
              <a:rPr lang="en-US" sz="1000" b="1" i="1" dirty="0">
                <a:latin typeface="arial" panose="020B0604020202020204" pitchFamily="34" charset="0"/>
              </a:rPr>
              <a:t>, I-V</a:t>
            </a:r>
            <a:endParaRPr lang="en-US" sz="1000" dirty="0"/>
          </a:p>
          <a:p>
            <a:pPr>
              <a:tabLst>
                <a:tab pos="1774825" algn="l"/>
              </a:tabLst>
            </a:pPr>
            <a:r>
              <a:rPr lang="en-US" sz="1000" dirty="0">
                <a:latin typeface="arial" panose="020B0604020202020204" pitchFamily="34" charset="0"/>
              </a:rPr>
              <a:t>                      </a:t>
            </a:r>
            <a:r>
              <a:rPr lang="en-US" sz="1000" i="1" dirty="0">
                <a:latin typeface="arial" panose="020B0604020202020204" pitchFamily="34" charset="0"/>
              </a:rPr>
              <a:t>  </a:t>
            </a:r>
            <a:r>
              <a:rPr lang="en-US" sz="1000" dirty="0">
                <a:latin typeface="arial" panose="020B0604020202020204" pitchFamily="34" charset="0"/>
              </a:rPr>
              <a:t>                       </a:t>
            </a:r>
            <a:endParaRPr lang="en-US" sz="1000" dirty="0"/>
          </a:p>
          <a:p>
            <a:pPr>
              <a:tabLst>
                <a:tab pos="1774825" algn="l"/>
              </a:tabLst>
            </a:pPr>
            <a:r>
              <a:rPr lang="en-US" sz="1000" dirty="0">
                <a:latin typeface="arial" panose="020B0604020202020204" pitchFamily="34" charset="0"/>
              </a:rPr>
              <a:t>Lynton, E. A.                          </a:t>
            </a:r>
            <a:r>
              <a:rPr lang="en-US" sz="1000" dirty="0" smtClean="0">
                <a:latin typeface="arial" panose="020B0604020202020204" pitchFamily="34" charset="0"/>
              </a:rPr>
              <a:t>	</a:t>
            </a:r>
            <a:r>
              <a:rPr lang="en-US" sz="1000" b="1" i="1" dirty="0" smtClean="0">
                <a:latin typeface="arial" panose="020B0604020202020204" pitchFamily="34" charset="0"/>
              </a:rPr>
              <a:t>Superconductivity			</a:t>
            </a:r>
            <a:r>
              <a:rPr lang="en-US" sz="1000" i="1" dirty="0" smtClean="0">
                <a:latin typeface="arial" panose="020B0604020202020204" pitchFamily="34" charset="0"/>
              </a:rPr>
              <a:t>Summary </a:t>
            </a:r>
            <a:r>
              <a:rPr lang="en-US" sz="1000" i="1" dirty="0">
                <a:latin typeface="arial" panose="020B0604020202020204" pitchFamily="34" charset="0"/>
              </a:rPr>
              <a:t>of early phenomena.  Pretty dated now</a:t>
            </a:r>
            <a:r>
              <a:rPr lang="en-US" sz="1000" i="1" dirty="0" smtClean="0">
                <a:latin typeface="arial" panose="020B0604020202020204" pitchFamily="34" charset="0"/>
              </a:rPr>
              <a:t>.</a:t>
            </a:r>
            <a:endParaRPr lang="en-US" sz="1000" dirty="0"/>
          </a:p>
          <a:p>
            <a:pPr>
              <a:tabLst>
                <a:tab pos="1774825" algn="l"/>
              </a:tabLst>
            </a:pPr>
            <a:r>
              <a:rPr lang="en-US" sz="1000" dirty="0">
                <a:latin typeface="arial" panose="020B0604020202020204" pitchFamily="34" charset="0"/>
              </a:rPr>
              <a:t>                                               </a:t>
            </a:r>
            <a:r>
              <a:rPr lang="en-US" sz="1000" dirty="0" smtClean="0">
                <a:latin typeface="arial" panose="020B0604020202020204" pitchFamily="34" charset="0"/>
              </a:rPr>
              <a:t>	</a:t>
            </a:r>
            <a:r>
              <a:rPr lang="en-US" sz="1000" dirty="0" err="1" smtClean="0">
                <a:latin typeface="arial" panose="020B0604020202020204" pitchFamily="34" charset="0"/>
              </a:rPr>
              <a:t>Metheun</a:t>
            </a:r>
            <a:r>
              <a:rPr lang="en-US" sz="1000" dirty="0" smtClean="0">
                <a:latin typeface="arial" panose="020B0604020202020204" pitchFamily="34" charset="0"/>
              </a:rPr>
              <a:t> </a:t>
            </a:r>
            <a:r>
              <a:rPr lang="en-US" sz="1000" dirty="0">
                <a:latin typeface="arial" panose="020B0604020202020204" pitchFamily="34" charset="0"/>
              </a:rPr>
              <a:t>&amp; Co., 1969.</a:t>
            </a:r>
            <a:endParaRPr lang="en-US" sz="1000" dirty="0"/>
          </a:p>
          <a:p>
            <a:pPr>
              <a:tabLst>
                <a:tab pos="1774825" algn="l"/>
              </a:tabLst>
            </a:pPr>
            <a:r>
              <a:rPr lang="en-US" sz="1000" dirty="0">
                <a:latin typeface="arial" panose="020B0604020202020204" pitchFamily="34" charset="0"/>
              </a:rPr>
              <a:t>                        </a:t>
            </a:r>
            <a:r>
              <a:rPr lang="en-US" sz="1000" dirty="0"/>
              <a:t> </a:t>
            </a:r>
          </a:p>
          <a:p>
            <a:pPr>
              <a:tabLst>
                <a:tab pos="1774825" algn="l"/>
              </a:tabLst>
            </a:pPr>
            <a:r>
              <a:rPr lang="en-US" sz="1000" dirty="0">
                <a:latin typeface="arial" panose="020B0604020202020204" pitchFamily="34" charset="0"/>
              </a:rPr>
              <a:t>Parks, R. D.                            </a:t>
            </a:r>
            <a:r>
              <a:rPr lang="en-US" sz="1000" dirty="0" smtClean="0">
                <a:latin typeface="arial" panose="020B0604020202020204" pitchFamily="34" charset="0"/>
              </a:rPr>
              <a:t>	</a:t>
            </a:r>
            <a:r>
              <a:rPr lang="en-US" sz="1000" b="1" i="1" dirty="0" smtClean="0">
                <a:latin typeface="arial" panose="020B0604020202020204" pitchFamily="34" charset="0"/>
              </a:rPr>
              <a:t>Superconductivity</a:t>
            </a:r>
            <a:r>
              <a:rPr lang="en-US" sz="1000" b="1" i="1" dirty="0">
                <a:latin typeface="arial" panose="020B0604020202020204" pitchFamily="34" charset="0"/>
              </a:rPr>
              <a:t>, Volumes I and </a:t>
            </a:r>
            <a:r>
              <a:rPr lang="en-US" sz="1000" b="1" i="1" dirty="0" smtClean="0">
                <a:latin typeface="arial" panose="020B0604020202020204" pitchFamily="34" charset="0"/>
              </a:rPr>
              <a:t>II		</a:t>
            </a:r>
            <a:r>
              <a:rPr lang="en-US" sz="1000" i="1" dirty="0" smtClean="0">
                <a:latin typeface="arial" panose="020B0604020202020204" pitchFamily="34" charset="0"/>
              </a:rPr>
              <a:t>Comprehensive </a:t>
            </a:r>
            <a:r>
              <a:rPr lang="en-US" sz="1000" i="1" dirty="0">
                <a:latin typeface="arial" panose="020B0604020202020204" pitchFamily="34" charset="0"/>
              </a:rPr>
              <a:t>review of the field at the time.  Still has information that does not appear elsewhere</a:t>
            </a:r>
            <a:r>
              <a:rPr lang="en-US" sz="1000" i="1" dirty="0" smtClean="0">
                <a:latin typeface="arial" panose="020B0604020202020204" pitchFamily="34" charset="0"/>
              </a:rPr>
              <a:t>.</a:t>
            </a:r>
            <a:endParaRPr lang="en-US" sz="1000" dirty="0"/>
          </a:p>
          <a:p>
            <a:pPr>
              <a:tabLst>
                <a:tab pos="1774825" algn="l"/>
              </a:tabLst>
            </a:pPr>
            <a:r>
              <a:rPr lang="en-US" sz="1000" dirty="0">
                <a:latin typeface="arial" panose="020B0604020202020204" pitchFamily="34" charset="0"/>
              </a:rPr>
              <a:t>                                                </a:t>
            </a:r>
            <a:r>
              <a:rPr lang="en-US" sz="1000" dirty="0" smtClean="0">
                <a:latin typeface="arial" panose="020B0604020202020204" pitchFamily="34" charset="0"/>
              </a:rPr>
              <a:t>	Marcel </a:t>
            </a:r>
            <a:r>
              <a:rPr lang="en-US" sz="1000" dirty="0">
                <a:latin typeface="arial" panose="020B0604020202020204" pitchFamily="34" charset="0"/>
              </a:rPr>
              <a:t>Dekker, 1969.</a:t>
            </a:r>
            <a:endParaRPr lang="en-US" sz="1000" dirty="0"/>
          </a:p>
          <a:p>
            <a:pPr>
              <a:tabLst>
                <a:tab pos="1774825" algn="l"/>
              </a:tabLst>
            </a:pPr>
            <a:r>
              <a:rPr lang="en-US" sz="1000" dirty="0">
                <a:latin typeface="arial" panose="020B0604020202020204" pitchFamily="34" charset="0"/>
              </a:rPr>
              <a:t>                                               </a:t>
            </a:r>
            <a:endParaRPr lang="en-US" sz="1000" dirty="0"/>
          </a:p>
          <a:p>
            <a:pPr>
              <a:tabLst>
                <a:tab pos="1774825" algn="l"/>
              </a:tabLst>
            </a:pPr>
            <a:r>
              <a:rPr lang="en-US" sz="1000" dirty="0">
                <a:latin typeface="arial" panose="020B0604020202020204" pitchFamily="34" charset="0"/>
              </a:rPr>
              <a:t>Rose-Innes, A. C.                   </a:t>
            </a:r>
            <a:r>
              <a:rPr lang="en-US" sz="1000" dirty="0" smtClean="0">
                <a:latin typeface="arial" panose="020B0604020202020204" pitchFamily="34" charset="0"/>
              </a:rPr>
              <a:t>	</a:t>
            </a:r>
            <a:r>
              <a:rPr lang="en-US" sz="1000" b="1" i="1" dirty="0" smtClean="0">
                <a:latin typeface="arial" panose="020B0604020202020204" pitchFamily="34" charset="0"/>
              </a:rPr>
              <a:t>Introduction </a:t>
            </a:r>
            <a:r>
              <a:rPr lang="en-US" sz="1000" b="1" i="1" dirty="0">
                <a:latin typeface="arial" panose="020B0604020202020204" pitchFamily="34" charset="0"/>
              </a:rPr>
              <a:t>to </a:t>
            </a:r>
            <a:r>
              <a:rPr lang="en-US" sz="1000" b="1" i="1" dirty="0" smtClean="0">
                <a:latin typeface="arial" panose="020B0604020202020204" pitchFamily="34" charset="0"/>
              </a:rPr>
              <a:t>Superconductivity		</a:t>
            </a:r>
            <a:r>
              <a:rPr lang="en-US" sz="1000" dirty="0" smtClean="0">
                <a:latin typeface="arial" panose="020B0604020202020204" pitchFamily="34" charset="0"/>
              </a:rPr>
              <a:t> </a:t>
            </a:r>
            <a:r>
              <a:rPr lang="en-US" sz="1000" i="1" dirty="0">
                <a:latin typeface="arial" panose="020B0604020202020204" pitchFamily="34" charset="0"/>
              </a:rPr>
              <a:t>Very phenomenological.  A pretty good elementary treatment</a:t>
            </a:r>
            <a:r>
              <a:rPr lang="en-US" sz="1000" i="1" dirty="0" smtClean="0">
                <a:latin typeface="arial" panose="020B0604020202020204" pitchFamily="34" charset="0"/>
              </a:rPr>
              <a:t>.</a:t>
            </a:r>
            <a:endParaRPr lang="en-US" sz="1000" dirty="0"/>
          </a:p>
          <a:p>
            <a:pPr>
              <a:tabLst>
                <a:tab pos="1774825" algn="l"/>
              </a:tabLst>
            </a:pPr>
            <a:r>
              <a:rPr lang="en-US" sz="1000" dirty="0" err="1">
                <a:latin typeface="arial" panose="020B0604020202020204" pitchFamily="34" charset="0"/>
              </a:rPr>
              <a:t>Rhoderick</a:t>
            </a:r>
            <a:r>
              <a:rPr lang="en-US" sz="1000" dirty="0">
                <a:latin typeface="arial" panose="020B0604020202020204" pitchFamily="34" charset="0"/>
              </a:rPr>
              <a:t>, F. H.                     </a:t>
            </a:r>
            <a:r>
              <a:rPr lang="en-US" sz="1000" dirty="0" smtClean="0">
                <a:latin typeface="arial" panose="020B0604020202020204" pitchFamily="34" charset="0"/>
              </a:rPr>
              <a:t>	</a:t>
            </a:r>
            <a:r>
              <a:rPr lang="en-US" sz="1000" dirty="0" err="1" smtClean="0">
                <a:latin typeface="arial" panose="020B0604020202020204" pitchFamily="34" charset="0"/>
              </a:rPr>
              <a:t>Pergamon</a:t>
            </a:r>
            <a:r>
              <a:rPr lang="en-US" sz="1000" dirty="0" smtClean="0">
                <a:latin typeface="arial" panose="020B0604020202020204" pitchFamily="34" charset="0"/>
              </a:rPr>
              <a:t> </a:t>
            </a:r>
            <a:r>
              <a:rPr lang="en-US" sz="1000" dirty="0">
                <a:latin typeface="arial" panose="020B0604020202020204" pitchFamily="34" charset="0"/>
              </a:rPr>
              <a:t>Press, 1969.</a:t>
            </a:r>
            <a:endParaRPr lang="en-US" sz="1000" dirty="0"/>
          </a:p>
          <a:p>
            <a:pPr>
              <a:tabLst>
                <a:tab pos="1774825" algn="l"/>
              </a:tabLst>
            </a:pPr>
            <a:r>
              <a:rPr lang="en-US" sz="1000" dirty="0">
                <a:latin typeface="arial" panose="020B0604020202020204" pitchFamily="34" charset="0"/>
              </a:rPr>
              <a:t>                       </a:t>
            </a:r>
            <a:r>
              <a:rPr lang="en-US" sz="1000" dirty="0"/>
              <a:t> </a:t>
            </a:r>
          </a:p>
          <a:p>
            <a:pPr>
              <a:tabLst>
                <a:tab pos="1774825" algn="l"/>
              </a:tabLst>
            </a:pPr>
            <a:r>
              <a:rPr lang="en-US" sz="1000" dirty="0">
                <a:latin typeface="arial" panose="020B0604020202020204" pitchFamily="34" charset="0"/>
              </a:rPr>
              <a:t>Schrieffer, J. R.                       </a:t>
            </a:r>
            <a:r>
              <a:rPr lang="en-US" sz="1000" dirty="0" smtClean="0">
                <a:latin typeface="arial" panose="020B0604020202020204" pitchFamily="34" charset="0"/>
              </a:rPr>
              <a:t>	</a:t>
            </a:r>
            <a:r>
              <a:rPr lang="en-US" sz="1000" b="1" i="1" dirty="0" smtClean="0">
                <a:latin typeface="arial" panose="020B0604020202020204" pitchFamily="34" charset="0"/>
              </a:rPr>
              <a:t>Theory </a:t>
            </a:r>
            <a:r>
              <a:rPr lang="en-US" sz="1000" b="1" i="1" dirty="0">
                <a:latin typeface="arial" panose="020B0604020202020204" pitchFamily="34" charset="0"/>
              </a:rPr>
              <a:t>of </a:t>
            </a:r>
            <a:r>
              <a:rPr lang="en-US" sz="1000" b="1" i="1" dirty="0" smtClean="0">
                <a:latin typeface="arial" panose="020B0604020202020204" pitchFamily="34" charset="0"/>
              </a:rPr>
              <a:t>Superconductivity			</a:t>
            </a:r>
            <a:r>
              <a:rPr lang="en-US" sz="1000" i="1" dirty="0" smtClean="0">
                <a:latin typeface="arial" panose="020B0604020202020204" pitchFamily="34" charset="0"/>
              </a:rPr>
              <a:t>Very </a:t>
            </a:r>
            <a:r>
              <a:rPr lang="en-US" sz="1000" i="1" dirty="0">
                <a:latin typeface="arial" panose="020B0604020202020204" pitchFamily="34" charset="0"/>
              </a:rPr>
              <a:t>theoretical, but some interesting early perspectives.  Mostly BCS, of course</a:t>
            </a:r>
            <a:r>
              <a:rPr lang="en-US" sz="1000" i="1" dirty="0" smtClean="0">
                <a:latin typeface="arial" panose="020B0604020202020204" pitchFamily="34" charset="0"/>
              </a:rPr>
              <a:t>.</a:t>
            </a:r>
            <a:endParaRPr lang="en-US" sz="1000" dirty="0"/>
          </a:p>
          <a:p>
            <a:pPr>
              <a:tabLst>
                <a:tab pos="1774825" algn="l"/>
              </a:tabLst>
            </a:pPr>
            <a:r>
              <a:rPr lang="en-US" sz="1000" dirty="0">
                <a:latin typeface="arial" panose="020B0604020202020204" pitchFamily="34" charset="0"/>
              </a:rPr>
              <a:t>                                                </a:t>
            </a:r>
            <a:r>
              <a:rPr lang="en-US" sz="1000" dirty="0" smtClean="0">
                <a:latin typeface="arial" panose="020B0604020202020204" pitchFamily="34" charset="0"/>
              </a:rPr>
              <a:t>	W</a:t>
            </a:r>
            <a:r>
              <a:rPr lang="en-US" sz="1000" dirty="0">
                <a:latin typeface="arial" panose="020B0604020202020204" pitchFamily="34" charset="0"/>
              </a:rPr>
              <a:t>. A. Benjamin, 1964.</a:t>
            </a:r>
            <a:endParaRPr lang="en-US" sz="1000" dirty="0"/>
          </a:p>
          <a:p>
            <a:pPr>
              <a:tabLst>
                <a:tab pos="1774825" algn="l"/>
              </a:tabLst>
            </a:pPr>
            <a:r>
              <a:rPr lang="en-US" sz="1000" dirty="0">
                <a:latin typeface="arial" panose="020B0604020202020204" pitchFamily="34" charset="0"/>
              </a:rPr>
              <a:t>                        </a:t>
            </a:r>
            <a:r>
              <a:rPr lang="en-US" sz="1000" dirty="0"/>
              <a:t> </a:t>
            </a:r>
          </a:p>
          <a:p>
            <a:pPr indent="-1096963">
              <a:tabLst>
                <a:tab pos="1774825" algn="l"/>
              </a:tabLst>
            </a:pPr>
            <a:r>
              <a:rPr lang="en-US" sz="1000" dirty="0" err="1">
                <a:latin typeface="arial" panose="020B0604020202020204" pitchFamily="34" charset="0"/>
              </a:rPr>
              <a:t>Tinkham</a:t>
            </a:r>
            <a:r>
              <a:rPr lang="en-US" sz="1000" dirty="0">
                <a:latin typeface="arial" panose="020B0604020202020204" pitchFamily="34" charset="0"/>
              </a:rPr>
              <a:t>, M.                          </a:t>
            </a:r>
            <a:r>
              <a:rPr lang="en-US" sz="1000" dirty="0" smtClean="0">
                <a:latin typeface="arial" panose="020B0604020202020204" pitchFamily="34" charset="0"/>
              </a:rPr>
              <a:t>	</a:t>
            </a:r>
            <a:r>
              <a:rPr lang="en-US" sz="1000" b="1" i="1" dirty="0" smtClean="0">
                <a:latin typeface="arial" panose="020B0604020202020204" pitchFamily="34" charset="0"/>
              </a:rPr>
              <a:t>Introduction </a:t>
            </a:r>
            <a:r>
              <a:rPr lang="en-US" sz="1000" b="1" i="1" dirty="0">
                <a:latin typeface="arial" panose="020B0604020202020204" pitchFamily="34" charset="0"/>
              </a:rPr>
              <a:t>to </a:t>
            </a:r>
            <a:r>
              <a:rPr lang="en-US" sz="1000" b="1" i="1" dirty="0" smtClean="0">
                <a:latin typeface="arial" panose="020B0604020202020204" pitchFamily="34" charset="0"/>
              </a:rPr>
              <a:t>Superconductivity</a:t>
            </a:r>
            <a:r>
              <a:rPr lang="en-US" sz="1000" i="1" dirty="0">
                <a:latin typeface="arial" panose="020B0604020202020204" pitchFamily="34" charset="0"/>
              </a:rPr>
              <a:t> </a:t>
            </a:r>
            <a:r>
              <a:rPr lang="en-US" sz="1000" i="1" dirty="0" smtClean="0">
                <a:latin typeface="arial" panose="020B0604020202020204" pitchFamily="34" charset="0"/>
              </a:rPr>
              <a:t>(2</a:t>
            </a:r>
            <a:r>
              <a:rPr lang="en-US" sz="1000" i="1" baseline="30000" dirty="0" smtClean="0">
                <a:latin typeface="arial" panose="020B0604020202020204" pitchFamily="34" charset="0"/>
              </a:rPr>
              <a:t>nd</a:t>
            </a:r>
            <a:r>
              <a:rPr lang="en-US" sz="1000" i="1" dirty="0" smtClean="0">
                <a:latin typeface="arial" panose="020B0604020202020204" pitchFamily="34" charset="0"/>
              </a:rPr>
              <a:t> edition)		Best </a:t>
            </a:r>
            <a:r>
              <a:rPr lang="en-US" sz="1000" i="1" dirty="0">
                <a:latin typeface="arial" panose="020B0604020202020204" pitchFamily="34" charset="0"/>
              </a:rPr>
              <a:t>overall text for basic </a:t>
            </a:r>
            <a:r>
              <a:rPr lang="en-US" sz="1000" i="1" dirty="0" smtClean="0">
                <a:latin typeface="arial" panose="020B0604020202020204" pitchFamily="34" charset="0"/>
              </a:rPr>
              <a:t>superconductivity (covering all </a:t>
            </a:r>
            <a:r>
              <a:rPr lang="en-US" sz="1000" i="1" dirty="0">
                <a:latin typeface="arial" panose="020B0604020202020204" pitchFamily="34" charset="0"/>
              </a:rPr>
              <a:t>the things that his research group worked on!).</a:t>
            </a:r>
            <a:endParaRPr lang="en-US" sz="1000" dirty="0"/>
          </a:p>
          <a:p>
            <a:pPr indent="-1096963">
              <a:tabLst>
                <a:tab pos="1774825" algn="l"/>
              </a:tabLst>
            </a:pPr>
            <a:r>
              <a:rPr lang="en-US" sz="1000" i="1" dirty="0" smtClean="0">
                <a:latin typeface="arial" panose="020B0604020202020204" pitchFamily="34" charset="0"/>
              </a:rPr>
              <a:t>	</a:t>
            </a:r>
            <a:r>
              <a:rPr lang="en-US" sz="1000" dirty="0">
                <a:latin typeface="arial" panose="020B0604020202020204" pitchFamily="34" charset="0"/>
              </a:rPr>
              <a:t>                                               </a:t>
            </a:r>
            <a:r>
              <a:rPr lang="en-US" sz="1000" i="1" dirty="0">
                <a:latin typeface="arial" panose="020B0604020202020204" pitchFamily="34" charset="0"/>
              </a:rPr>
              <a:t>                      </a:t>
            </a:r>
            <a:r>
              <a:rPr lang="en-US" sz="1000" dirty="0"/>
              <a:t> </a:t>
            </a:r>
          </a:p>
          <a:p>
            <a:pPr>
              <a:tabLst>
                <a:tab pos="1774825" algn="l"/>
              </a:tabLst>
            </a:pPr>
            <a:r>
              <a:rPr lang="en-US" sz="1000" dirty="0" err="1">
                <a:latin typeface="arial" panose="020B0604020202020204" pitchFamily="34" charset="0"/>
              </a:rPr>
              <a:t>Waldram</a:t>
            </a:r>
            <a:r>
              <a:rPr lang="en-US" sz="1000" dirty="0">
                <a:latin typeface="arial" panose="020B0604020202020204" pitchFamily="34" charset="0"/>
              </a:rPr>
              <a:t>, J. R.                       </a:t>
            </a:r>
            <a:r>
              <a:rPr lang="en-US" sz="1000" dirty="0" smtClean="0">
                <a:latin typeface="arial" panose="020B0604020202020204" pitchFamily="34" charset="0"/>
              </a:rPr>
              <a:t>		</a:t>
            </a:r>
            <a:r>
              <a:rPr lang="en-US" sz="1000" b="1" i="1" dirty="0" smtClean="0">
                <a:latin typeface="arial" panose="020B0604020202020204" pitchFamily="34" charset="0"/>
              </a:rPr>
              <a:t>Superconductivity </a:t>
            </a:r>
            <a:r>
              <a:rPr lang="en-US" sz="1000" b="1" i="1" dirty="0">
                <a:latin typeface="arial" panose="020B0604020202020204" pitchFamily="34" charset="0"/>
              </a:rPr>
              <a:t>of Metals and </a:t>
            </a:r>
            <a:r>
              <a:rPr lang="en-US" sz="1000" b="1" i="1" dirty="0" err="1" smtClean="0">
                <a:latin typeface="arial" panose="020B0604020202020204" pitchFamily="34" charset="0"/>
              </a:rPr>
              <a:t>Cuprates</a:t>
            </a:r>
            <a:r>
              <a:rPr lang="en-US" sz="1000" b="1" i="1" dirty="0" smtClean="0">
                <a:latin typeface="arial" panose="020B0604020202020204" pitchFamily="34" charset="0"/>
              </a:rPr>
              <a:t>		</a:t>
            </a:r>
            <a:r>
              <a:rPr lang="en-US" sz="1000" i="1" dirty="0" smtClean="0">
                <a:latin typeface="arial,helvetica,sans-serif"/>
              </a:rPr>
              <a:t>Excellent </a:t>
            </a:r>
            <a:r>
              <a:rPr lang="en-US" sz="1000" i="1" dirty="0">
                <a:latin typeface="arial,helvetica,sans-serif"/>
              </a:rPr>
              <a:t>book that presents the key concepts in a clear and readable way.  I have always been impressed </a:t>
            </a:r>
            <a:r>
              <a:rPr lang="en-US" sz="1000" i="1" dirty="0" smtClean="0">
                <a:latin typeface="arial,helvetica,sans-serif"/>
              </a:rPr>
              <a:t>		</a:t>
            </a:r>
            <a:r>
              <a:rPr lang="en-US" sz="1000" dirty="0" smtClean="0">
                <a:latin typeface="arial" panose="020B0604020202020204" pitchFamily="34" charset="0"/>
              </a:rPr>
              <a:t>Institute </a:t>
            </a:r>
            <a:r>
              <a:rPr lang="en-US" sz="1000" dirty="0">
                <a:latin typeface="arial" panose="020B0604020202020204" pitchFamily="34" charset="0"/>
              </a:rPr>
              <a:t>of Physics Publishing, 1996</a:t>
            </a:r>
            <a:r>
              <a:rPr lang="en-US" sz="1000" dirty="0" smtClean="0">
                <a:latin typeface="arial" panose="020B0604020202020204" pitchFamily="34" charset="0"/>
              </a:rPr>
              <a:t>.</a:t>
            </a:r>
            <a:r>
              <a:rPr lang="en-US" sz="1000" i="1" dirty="0">
                <a:latin typeface="arial,helvetica,sans-serif"/>
              </a:rPr>
              <a:t> </a:t>
            </a:r>
            <a:r>
              <a:rPr lang="en-US" sz="1000" i="1" dirty="0" smtClean="0">
                <a:latin typeface="arial,helvetica,sans-serif"/>
              </a:rPr>
              <a:t>		with </a:t>
            </a:r>
            <a:r>
              <a:rPr lang="en-US" sz="1000" i="1" dirty="0" err="1">
                <a:latin typeface="arial,helvetica,sans-serif"/>
              </a:rPr>
              <a:t>Waldram’s</a:t>
            </a:r>
            <a:r>
              <a:rPr lang="en-US" sz="1000" i="1" dirty="0">
                <a:latin typeface="arial,helvetica,sans-serif"/>
              </a:rPr>
              <a:t> knowledge and writing (I worked for him as a postdoc at Cambridge</a:t>
            </a:r>
            <a:r>
              <a:rPr lang="en-US" sz="1000" i="1" dirty="0" smtClean="0">
                <a:latin typeface="arial,helvetica,sans-serif"/>
              </a:rPr>
              <a:t>).</a:t>
            </a:r>
            <a:endParaRPr lang="en-US" sz="1000" dirty="0"/>
          </a:p>
        </p:txBody>
      </p:sp>
      <p:sp>
        <p:nvSpPr>
          <p:cNvPr id="4" name="TextBox 3"/>
          <p:cNvSpPr txBox="1"/>
          <p:nvPr/>
        </p:nvSpPr>
        <p:spPr>
          <a:xfrm>
            <a:off x="4441444" y="50800"/>
            <a:ext cx="1900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 Course materials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2416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900" y="-18441233"/>
            <a:ext cx="10624457" cy="13449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 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>
                <a:latin typeface="arial" panose="020B0604020202020204" pitchFamily="34" charset="0"/>
              </a:rPr>
              <a:t>Useful chapters in standard Solid State textbooks:</a:t>
            </a:r>
            <a:endParaRPr lang="en-US" sz="1400" dirty="0"/>
          </a:p>
          <a:p>
            <a:r>
              <a:rPr lang="en-US" sz="1400" dirty="0"/>
              <a:t> </a:t>
            </a:r>
          </a:p>
          <a:p>
            <a:r>
              <a:rPr lang="en-US" sz="1400" dirty="0">
                <a:latin typeface="arial" panose="020B0604020202020204" pitchFamily="34" charset="0"/>
              </a:rPr>
              <a:t>Ashcroft and </a:t>
            </a:r>
            <a:r>
              <a:rPr lang="en-US" sz="1400" dirty="0" err="1">
                <a:latin typeface="arial" panose="020B0604020202020204" pitchFamily="34" charset="0"/>
              </a:rPr>
              <a:t>Mermin</a:t>
            </a:r>
            <a:r>
              <a:rPr lang="en-US" sz="1400" dirty="0">
                <a:latin typeface="arial" panose="020B0604020202020204" pitchFamily="34" charset="0"/>
              </a:rPr>
              <a:t>             </a:t>
            </a:r>
            <a:r>
              <a:rPr lang="en-US" sz="1400" i="1" dirty="0">
                <a:latin typeface="arial" panose="020B0604020202020204" pitchFamily="34" charset="0"/>
              </a:rPr>
              <a:t>Solid State Physics </a:t>
            </a:r>
            <a:r>
              <a:rPr lang="en-US" sz="1400" dirty="0">
                <a:latin typeface="arial" panose="020B0604020202020204" pitchFamily="34" charset="0"/>
              </a:rPr>
              <a:t> (Chapter 34)</a:t>
            </a:r>
            <a:endParaRPr lang="en-US" sz="1400" dirty="0"/>
          </a:p>
          <a:p>
            <a:r>
              <a:rPr lang="en-US" sz="1400" dirty="0">
                <a:latin typeface="arial" panose="020B0604020202020204" pitchFamily="34" charset="0"/>
              </a:rPr>
              <a:t>Kittel                                       </a:t>
            </a:r>
            <a:r>
              <a:rPr lang="en-US" sz="1400" i="1" dirty="0">
                <a:latin typeface="arial" panose="020B0604020202020204" pitchFamily="34" charset="0"/>
              </a:rPr>
              <a:t>Introduction to the Theory of Solids </a:t>
            </a:r>
            <a:r>
              <a:rPr lang="en-US" sz="1400" dirty="0">
                <a:latin typeface="arial" panose="020B0604020202020204" pitchFamily="34" charset="0"/>
              </a:rPr>
              <a:t> (Chapter 12)</a:t>
            </a:r>
            <a:endParaRPr lang="en-US" sz="1400" dirty="0"/>
          </a:p>
          <a:p>
            <a:r>
              <a:rPr lang="en-US" sz="1400" dirty="0" err="1">
                <a:latin typeface="arial" panose="020B0604020202020204" pitchFamily="34" charset="0"/>
              </a:rPr>
              <a:t>Ziman</a:t>
            </a:r>
            <a:r>
              <a:rPr lang="en-US" sz="1400" dirty="0">
                <a:latin typeface="arial" panose="020B0604020202020204" pitchFamily="34" charset="0"/>
              </a:rPr>
              <a:t>                                      </a:t>
            </a:r>
            <a:r>
              <a:rPr lang="en-US" sz="1400" i="1" dirty="0">
                <a:latin typeface="arial" panose="020B0604020202020204" pitchFamily="34" charset="0"/>
              </a:rPr>
              <a:t>Principles of the Theory of Solids</a:t>
            </a:r>
            <a:r>
              <a:rPr lang="en-US" sz="1400" dirty="0">
                <a:latin typeface="arial" panose="020B0604020202020204" pitchFamily="34" charset="0"/>
              </a:rPr>
              <a:t>  (Chapter 11)</a:t>
            </a:r>
            <a:endParaRPr lang="en-US" sz="1400" dirty="0"/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 </a:t>
            </a:r>
          </a:p>
          <a:p>
            <a:r>
              <a:rPr lang="en-US" sz="1400" u="sng" dirty="0">
                <a:latin typeface="arial" panose="020B0604020202020204" pitchFamily="34" charset="0"/>
              </a:rPr>
              <a:t>SUPERCONDUCTOR DEVICES</a:t>
            </a:r>
            <a:endParaRPr lang="en-US" sz="1400" dirty="0"/>
          </a:p>
          <a:p>
            <a:r>
              <a:rPr lang="en-US" sz="1400" dirty="0"/>
              <a:t> </a:t>
            </a:r>
          </a:p>
          <a:p>
            <a:r>
              <a:rPr lang="en-US" sz="1400" dirty="0">
                <a:latin typeface="arial" panose="020B0604020202020204" pitchFamily="34" charset="0"/>
              </a:rPr>
              <a:t>Anderson, P. W.                      </a:t>
            </a:r>
            <a:r>
              <a:rPr lang="en-US" sz="1400" b="1" i="1" dirty="0">
                <a:latin typeface="arial" panose="020B0604020202020204" pitchFamily="34" charset="0"/>
              </a:rPr>
              <a:t>"The Josephson Effect and Quantum Coherence Measurements In Superconductors and </a:t>
            </a:r>
            <a:r>
              <a:rPr lang="en-US" sz="1400" b="1" i="1" dirty="0" err="1">
                <a:latin typeface="arial" panose="020B0604020202020204" pitchFamily="34" charset="0"/>
              </a:rPr>
              <a:t>Superfluids</a:t>
            </a:r>
            <a:r>
              <a:rPr lang="en-US" sz="1400" b="1" i="1" dirty="0">
                <a:latin typeface="arial" panose="020B0604020202020204" pitchFamily="34" charset="0"/>
              </a:rPr>
              <a:t>"</a:t>
            </a:r>
            <a:endParaRPr lang="en-US" sz="1400" dirty="0"/>
          </a:p>
          <a:p>
            <a:r>
              <a:rPr lang="en-US" sz="1400" dirty="0">
                <a:latin typeface="arial" panose="020B0604020202020204" pitchFamily="34" charset="0"/>
              </a:rPr>
              <a:t>                                                Progress in Low Temperature Physics, Vol. V, 1967.</a:t>
            </a:r>
            <a:endParaRPr lang="en-US" sz="1400" dirty="0"/>
          </a:p>
          <a:p>
            <a:r>
              <a:rPr lang="en-US" sz="1400" dirty="0">
                <a:latin typeface="arial" panose="020B0604020202020204" pitchFamily="34" charset="0"/>
              </a:rPr>
              <a:t>                       </a:t>
            </a:r>
            <a:r>
              <a:rPr lang="en-US" sz="1400" i="1" dirty="0">
                <a:latin typeface="arial" panose="020B0604020202020204" pitchFamily="34" charset="0"/>
              </a:rPr>
              <a:t> Some good insights into the Josephson effect.</a:t>
            </a:r>
            <a:endParaRPr lang="en-US" sz="1400" dirty="0"/>
          </a:p>
          <a:p>
            <a:r>
              <a:rPr lang="en-US" sz="1400" dirty="0"/>
              <a:t> </a:t>
            </a:r>
          </a:p>
          <a:p>
            <a:r>
              <a:rPr lang="en-US" sz="1400" dirty="0">
                <a:latin typeface="arial" panose="020B0604020202020204" pitchFamily="34" charset="0"/>
              </a:rPr>
              <a:t>Barone, A.                               </a:t>
            </a:r>
            <a:r>
              <a:rPr lang="en-US" sz="1400" b="1" i="1" dirty="0">
                <a:latin typeface="arial" panose="020B0604020202020204" pitchFamily="34" charset="0"/>
              </a:rPr>
              <a:t>Physics and Applications of the Josephson Effect</a:t>
            </a:r>
            <a:endParaRPr lang="en-US" sz="1400" dirty="0"/>
          </a:p>
          <a:p>
            <a:r>
              <a:rPr lang="en-US" sz="1400" dirty="0" err="1">
                <a:latin typeface="arial" panose="020B0604020202020204" pitchFamily="34" charset="0"/>
              </a:rPr>
              <a:t>Paterno</a:t>
            </a:r>
            <a:r>
              <a:rPr lang="en-US" sz="1400" dirty="0">
                <a:latin typeface="arial" panose="020B0604020202020204" pitchFamily="34" charset="0"/>
              </a:rPr>
              <a:t>, G.                              Wiley &amp; Sons, 1982.</a:t>
            </a:r>
            <a:endParaRPr lang="en-US" sz="1400" dirty="0"/>
          </a:p>
          <a:p>
            <a:r>
              <a:rPr lang="en-US" sz="1400" dirty="0">
                <a:latin typeface="arial" panose="020B0604020202020204" pitchFamily="34" charset="0"/>
              </a:rPr>
              <a:t>                        </a:t>
            </a:r>
            <a:r>
              <a:rPr lang="en-US" sz="1400" i="1" dirty="0">
                <a:latin typeface="arial" panose="020B0604020202020204" pitchFamily="34" charset="0"/>
              </a:rPr>
              <a:t>By far, the most detailed treatment of Josephson physics. </a:t>
            </a:r>
            <a:endParaRPr lang="en-US" sz="1400" dirty="0"/>
          </a:p>
          <a:p>
            <a:r>
              <a:rPr lang="en-US" sz="1400" dirty="0"/>
              <a:t> </a:t>
            </a:r>
          </a:p>
          <a:p>
            <a:r>
              <a:rPr lang="en-US" sz="1400" dirty="0">
                <a:latin typeface="arial" panose="020B0604020202020204" pitchFamily="34" charset="0"/>
              </a:rPr>
              <a:t>Kadin, A. M                            </a:t>
            </a:r>
            <a:r>
              <a:rPr lang="en-US" sz="1400" b="1" i="1" dirty="0">
                <a:latin typeface="arial" panose="020B0604020202020204" pitchFamily="34" charset="0"/>
              </a:rPr>
              <a:t>Introduction to Superconducting Circuits</a:t>
            </a:r>
            <a:endParaRPr lang="en-US" sz="1400" dirty="0"/>
          </a:p>
          <a:p>
            <a:r>
              <a:rPr lang="en-US" sz="1400" dirty="0">
                <a:latin typeface="arial" panose="020B0604020202020204" pitchFamily="34" charset="0"/>
              </a:rPr>
              <a:t>                                                Wiley &amp; Sons, 1999.</a:t>
            </a:r>
            <a:endParaRPr lang="en-US" sz="1400" dirty="0"/>
          </a:p>
          <a:p>
            <a:r>
              <a:rPr lang="en-US" sz="1400" dirty="0">
                <a:latin typeface="arial" panose="020B0604020202020204" pitchFamily="34" charset="0"/>
              </a:rPr>
              <a:t>                       </a:t>
            </a:r>
            <a:r>
              <a:rPr lang="en-US" sz="1400" i="1" dirty="0">
                <a:latin typeface="arial" panose="020B0604020202020204" pitchFamily="34" charset="0"/>
              </a:rPr>
              <a:t> A book that describes superconductor devices from a circuit model approach, developing a framework for designing and characterizing superconductor electronics.  offer valuable insights and information.   </a:t>
            </a:r>
            <a:endParaRPr lang="en-US" sz="1400" dirty="0"/>
          </a:p>
          <a:p>
            <a:r>
              <a:rPr lang="en-US" sz="1400" dirty="0"/>
              <a:t> </a:t>
            </a:r>
          </a:p>
          <a:p>
            <a:r>
              <a:rPr lang="en-US" sz="1400" dirty="0" err="1">
                <a:latin typeface="arial" panose="020B0604020202020204" pitchFamily="34" charset="0"/>
              </a:rPr>
              <a:t>Likharev</a:t>
            </a:r>
            <a:r>
              <a:rPr lang="en-US" sz="1400" dirty="0">
                <a:latin typeface="arial" panose="020B0604020202020204" pitchFamily="34" charset="0"/>
              </a:rPr>
              <a:t>, K. K.                       </a:t>
            </a:r>
            <a:r>
              <a:rPr lang="en-US" sz="1400" b="1" i="1" dirty="0">
                <a:latin typeface="arial" panose="020B0604020202020204" pitchFamily="34" charset="0"/>
              </a:rPr>
              <a:t>Dynamics of Josephson Junctions and Circuits</a:t>
            </a:r>
            <a:endParaRPr lang="en-US" sz="1400" dirty="0"/>
          </a:p>
          <a:p>
            <a:r>
              <a:rPr lang="en-US" sz="1400" dirty="0">
                <a:latin typeface="arial" panose="020B0604020202020204" pitchFamily="34" charset="0"/>
              </a:rPr>
              <a:t>                                                Gordon and Breach, 1986.</a:t>
            </a:r>
            <a:endParaRPr lang="en-US" sz="1400" dirty="0"/>
          </a:p>
          <a:p>
            <a:r>
              <a:rPr lang="en-US" sz="1400" dirty="0">
                <a:latin typeface="arial" panose="020B0604020202020204" pitchFamily="34" charset="0"/>
              </a:rPr>
              <a:t>                      </a:t>
            </a:r>
            <a:r>
              <a:rPr lang="en-US" sz="1400" i="1" dirty="0">
                <a:latin typeface="arial" panose="020B0604020202020204" pitchFamily="34" charset="0"/>
              </a:rPr>
              <a:t>  Theoretical, advanced treatment with device examples.</a:t>
            </a:r>
            <a:endParaRPr lang="en-US" sz="1400" dirty="0"/>
          </a:p>
          <a:p>
            <a:r>
              <a:rPr lang="en-US" sz="1400" dirty="0"/>
              <a:t> </a:t>
            </a:r>
          </a:p>
          <a:p>
            <a:r>
              <a:rPr lang="en-US" sz="1400" dirty="0" err="1">
                <a:latin typeface="arial" panose="020B0604020202020204" pitchFamily="34" charset="0"/>
              </a:rPr>
              <a:t>Lounasmaa</a:t>
            </a:r>
            <a:r>
              <a:rPr lang="en-US" sz="1400" dirty="0">
                <a:latin typeface="arial" panose="020B0604020202020204" pitchFamily="34" charset="0"/>
              </a:rPr>
              <a:t>, O. V.                   </a:t>
            </a:r>
            <a:r>
              <a:rPr lang="en-US" sz="1400" b="1" i="1" dirty="0">
                <a:latin typeface="arial" panose="020B0604020202020204" pitchFamily="34" charset="0"/>
              </a:rPr>
              <a:t>Experimental Principles and Methods below 1K</a:t>
            </a:r>
            <a:endParaRPr lang="en-US" sz="1400" dirty="0"/>
          </a:p>
          <a:p>
            <a:r>
              <a:rPr lang="en-US" sz="1400" dirty="0">
                <a:latin typeface="arial" panose="020B0604020202020204" pitchFamily="34" charset="0"/>
              </a:rPr>
              <a:t>                                                Academic Press , 1974.</a:t>
            </a:r>
            <a:endParaRPr lang="en-US" sz="1400" dirty="0"/>
          </a:p>
          <a:p>
            <a:pPr marL="914400"/>
            <a:r>
              <a:rPr lang="en-US" sz="1400" i="1" dirty="0">
                <a:latin typeface="arial" panose="020B0604020202020204" pitchFamily="34" charset="0"/>
              </a:rPr>
              <a:t>An old low temperature experimental techniques book with a good description of </a:t>
            </a:r>
            <a:r>
              <a:rPr lang="en-US" sz="1400" i="1" dirty="0" err="1">
                <a:latin typeface="arial" panose="020B0604020202020204" pitchFamily="34" charset="0"/>
              </a:rPr>
              <a:t>rf</a:t>
            </a:r>
            <a:r>
              <a:rPr lang="en-US" sz="1400" i="1" dirty="0">
                <a:latin typeface="arial" panose="020B0604020202020204" pitchFamily="34" charset="0"/>
              </a:rPr>
              <a:t> SQUID operation and applications for thermometry and </a:t>
            </a:r>
            <a:r>
              <a:rPr lang="en-US" sz="1400" i="1" dirty="0" err="1">
                <a:latin typeface="arial" panose="020B0604020202020204" pitchFamily="34" charset="0"/>
              </a:rPr>
              <a:t>magnetometry</a:t>
            </a:r>
            <a:r>
              <a:rPr lang="en-US" sz="1400" i="1" dirty="0">
                <a:latin typeface="arial" panose="020B0604020202020204" pitchFamily="34" charset="0"/>
              </a:rPr>
              <a:t>.</a:t>
            </a:r>
            <a:endParaRPr lang="en-US" sz="1400" dirty="0"/>
          </a:p>
          <a:p>
            <a:r>
              <a:rPr lang="en-US" sz="1400" dirty="0"/>
              <a:t> </a:t>
            </a:r>
          </a:p>
          <a:p>
            <a:r>
              <a:rPr lang="en-US" sz="1400" dirty="0">
                <a:latin typeface="arial" panose="020B0604020202020204" pitchFamily="34" charset="0"/>
              </a:rPr>
              <a:t>Orlando, T. P.                         </a:t>
            </a:r>
            <a:r>
              <a:rPr lang="en-US" sz="1400" b="1" i="1" dirty="0">
                <a:latin typeface="arial" panose="020B0604020202020204" pitchFamily="34" charset="0"/>
              </a:rPr>
              <a:t>Foundations of Applied Superconductivity </a:t>
            </a:r>
            <a:endParaRPr lang="en-US" sz="1400" dirty="0"/>
          </a:p>
          <a:p>
            <a:r>
              <a:rPr lang="en-US" sz="1400" dirty="0" err="1">
                <a:latin typeface="arial" panose="020B0604020202020204" pitchFamily="34" charset="0"/>
              </a:rPr>
              <a:t>Delin</a:t>
            </a:r>
            <a:r>
              <a:rPr lang="en-US" sz="1400" dirty="0">
                <a:latin typeface="arial" panose="020B0604020202020204" pitchFamily="34" charset="0"/>
              </a:rPr>
              <a:t>, K. A.                            Addison-Wesley, 1991.</a:t>
            </a:r>
            <a:endParaRPr lang="en-US" sz="1400" dirty="0"/>
          </a:p>
          <a:p>
            <a:r>
              <a:rPr lang="en-US" sz="1400" dirty="0">
                <a:latin typeface="arial" panose="020B0604020202020204" pitchFamily="34" charset="0"/>
              </a:rPr>
              <a:t>                      </a:t>
            </a:r>
            <a:r>
              <a:rPr lang="en-US" sz="1400" i="1" dirty="0">
                <a:latin typeface="arial" panose="020B0604020202020204" pitchFamily="34" charset="0"/>
              </a:rPr>
              <a:t>Heavy emphasis on engineering aspects but also some good explanations of basic science and very thorough reference guides.</a:t>
            </a:r>
            <a:endParaRPr lang="en-US" sz="1400" dirty="0"/>
          </a:p>
          <a:p>
            <a:r>
              <a:rPr lang="en-US" sz="1400" dirty="0"/>
              <a:t> </a:t>
            </a:r>
          </a:p>
          <a:p>
            <a:r>
              <a:rPr lang="en-US" sz="1400" dirty="0">
                <a:latin typeface="arial" panose="020B0604020202020204" pitchFamily="34" charset="0"/>
              </a:rPr>
              <a:t>Ruggiero, S. T.                       </a:t>
            </a:r>
            <a:r>
              <a:rPr lang="en-US" sz="1400" b="1" i="1" dirty="0">
                <a:latin typeface="arial" panose="020B0604020202020204" pitchFamily="34" charset="0"/>
              </a:rPr>
              <a:t>Superconducting Devices</a:t>
            </a:r>
            <a:endParaRPr lang="en-US" sz="1400" dirty="0"/>
          </a:p>
          <a:p>
            <a:r>
              <a:rPr lang="en-US" sz="1400" dirty="0">
                <a:latin typeface="arial" panose="020B0604020202020204" pitchFamily="34" charset="0"/>
              </a:rPr>
              <a:t>Rudman, D. A.                        Academic Press, 1990.</a:t>
            </a:r>
            <a:endParaRPr lang="en-US" sz="1400" dirty="0"/>
          </a:p>
          <a:p>
            <a:r>
              <a:rPr lang="en-US" sz="1400" dirty="0">
                <a:latin typeface="arial" panose="020B0604020202020204" pitchFamily="34" charset="0"/>
              </a:rPr>
              <a:t>                     </a:t>
            </a:r>
            <a:r>
              <a:rPr lang="en-US" sz="1400" i="1" dirty="0">
                <a:latin typeface="arial" panose="020B0604020202020204" pitchFamily="34" charset="0"/>
              </a:rPr>
              <a:t>Book of articles covering device applications of superconductors with emphasis on the potential of the high temperature superconductors.</a:t>
            </a:r>
            <a:endParaRPr lang="en-US" sz="1400" dirty="0"/>
          </a:p>
          <a:p>
            <a:pPr marL="914400"/>
            <a:r>
              <a:rPr lang="en-US" sz="1400" dirty="0"/>
              <a:t> </a:t>
            </a:r>
          </a:p>
          <a:p>
            <a:r>
              <a:rPr lang="en-US" sz="1400" dirty="0">
                <a:latin typeface="arial" panose="020B0604020202020204" pitchFamily="34" charset="0"/>
              </a:rPr>
              <a:t>Schwartz, B.                            </a:t>
            </a:r>
            <a:r>
              <a:rPr lang="en-US" sz="1400" b="1" i="1" dirty="0">
                <a:latin typeface="arial" panose="020B0604020202020204" pitchFamily="34" charset="0"/>
              </a:rPr>
              <a:t>Superconductor Applications:  SQUIDs and Machines</a:t>
            </a:r>
            <a:endParaRPr lang="en-US" sz="1400" dirty="0"/>
          </a:p>
          <a:p>
            <a:r>
              <a:rPr lang="en-US" sz="1400" dirty="0" err="1">
                <a:latin typeface="arial" panose="020B0604020202020204" pitchFamily="34" charset="0"/>
              </a:rPr>
              <a:t>Foner</a:t>
            </a:r>
            <a:r>
              <a:rPr lang="en-US" sz="1400" dirty="0">
                <a:latin typeface="arial" panose="020B0604020202020204" pitchFamily="34" charset="0"/>
              </a:rPr>
              <a:t>, S.                                 Plenum, 1977.</a:t>
            </a:r>
            <a:endParaRPr lang="en-US" sz="1400" dirty="0"/>
          </a:p>
          <a:p>
            <a:r>
              <a:rPr lang="en-US" sz="1400" dirty="0">
                <a:latin typeface="arial" panose="020B0604020202020204" pitchFamily="34" charset="0"/>
              </a:rPr>
              <a:t>                    </a:t>
            </a:r>
            <a:r>
              <a:rPr lang="en-US" sz="1400" i="1" dirty="0">
                <a:latin typeface="arial" panose="020B0604020202020204" pitchFamily="34" charset="0"/>
              </a:rPr>
              <a:t>    Overview of superconductor technology at the time.  Dated now, but some articles, especially John Clarke's description of SQUIDs, are still pretty useful.</a:t>
            </a:r>
            <a:endParaRPr lang="en-US" sz="1400" dirty="0"/>
          </a:p>
          <a:p>
            <a:r>
              <a:rPr lang="en-US" sz="1400" dirty="0"/>
              <a:t> </a:t>
            </a:r>
          </a:p>
          <a:p>
            <a:r>
              <a:rPr lang="en-US" sz="1400" dirty="0" err="1">
                <a:latin typeface="arial" panose="020B0604020202020204" pitchFamily="34" charset="0"/>
              </a:rPr>
              <a:t>Solymar</a:t>
            </a:r>
            <a:r>
              <a:rPr lang="en-US" sz="1400" dirty="0">
                <a:latin typeface="arial" panose="020B0604020202020204" pitchFamily="34" charset="0"/>
              </a:rPr>
              <a:t>, L.                             </a:t>
            </a:r>
            <a:r>
              <a:rPr lang="en-US" sz="1400" b="1" i="1" dirty="0">
                <a:latin typeface="arial" panose="020B0604020202020204" pitchFamily="34" charset="0"/>
              </a:rPr>
              <a:t>Superconductive Tunneling and Applications</a:t>
            </a:r>
            <a:endParaRPr lang="en-US" sz="1400" dirty="0"/>
          </a:p>
          <a:p>
            <a:r>
              <a:rPr lang="en-US" sz="1400" dirty="0">
                <a:latin typeface="arial" panose="020B0604020202020204" pitchFamily="34" charset="0"/>
              </a:rPr>
              <a:t>                                                Wiley-</a:t>
            </a:r>
            <a:r>
              <a:rPr lang="en-US" sz="1400" dirty="0" err="1">
                <a:latin typeface="arial" panose="020B0604020202020204" pitchFamily="34" charset="0"/>
              </a:rPr>
              <a:t>Interscience</a:t>
            </a:r>
            <a:r>
              <a:rPr lang="en-US" sz="1400" dirty="0">
                <a:latin typeface="arial" panose="020B0604020202020204" pitchFamily="34" charset="0"/>
              </a:rPr>
              <a:t>, 1972.</a:t>
            </a:r>
            <a:endParaRPr lang="en-US" sz="1400" dirty="0"/>
          </a:p>
          <a:p>
            <a:r>
              <a:rPr lang="en-US" sz="1400" dirty="0">
                <a:latin typeface="arial" panose="020B0604020202020204" pitchFamily="34" charset="0"/>
              </a:rPr>
              <a:t>                       </a:t>
            </a:r>
            <a:r>
              <a:rPr lang="en-US" sz="1400" i="1" dirty="0">
                <a:latin typeface="arial" panose="020B0604020202020204" pitchFamily="34" charset="0"/>
              </a:rPr>
              <a:t> A good introduction to tunneling, both quasiparticle and Josephson.</a:t>
            </a:r>
            <a:endParaRPr lang="en-US" sz="1400" dirty="0"/>
          </a:p>
          <a:p>
            <a:r>
              <a:rPr lang="en-US" sz="1400" dirty="0"/>
              <a:t> </a:t>
            </a:r>
          </a:p>
          <a:p>
            <a:r>
              <a:rPr lang="en-US" sz="1400" dirty="0">
                <a:latin typeface="arial" panose="020B0604020202020204" pitchFamily="34" charset="0"/>
              </a:rPr>
              <a:t>Van </a:t>
            </a:r>
            <a:r>
              <a:rPr lang="en-US" sz="1400" dirty="0" err="1">
                <a:latin typeface="arial" panose="020B0604020202020204" pitchFamily="34" charset="0"/>
              </a:rPr>
              <a:t>Duzer</a:t>
            </a:r>
            <a:r>
              <a:rPr lang="en-US" sz="1400" dirty="0">
                <a:latin typeface="arial" panose="020B0604020202020204" pitchFamily="34" charset="0"/>
              </a:rPr>
              <a:t>, T.                         </a:t>
            </a:r>
            <a:r>
              <a:rPr lang="en-US" sz="1400" b="1" i="1" dirty="0">
                <a:latin typeface="arial" panose="020B0604020202020204" pitchFamily="34" charset="0"/>
              </a:rPr>
              <a:t>Principles of Superconductive Devices and Circuits</a:t>
            </a:r>
            <a:endParaRPr lang="en-US" sz="1400" dirty="0"/>
          </a:p>
          <a:p>
            <a:r>
              <a:rPr lang="en-US" sz="1400" dirty="0">
                <a:latin typeface="arial" panose="020B0604020202020204" pitchFamily="34" charset="0"/>
              </a:rPr>
              <a:t>Turner, C. W                           Elsevier-North Holland, 1981.</a:t>
            </a:r>
            <a:endParaRPr lang="en-US" sz="1400" dirty="0"/>
          </a:p>
          <a:p>
            <a:r>
              <a:rPr lang="en-US" sz="1400" dirty="0">
                <a:latin typeface="arial" panose="020B0604020202020204" pitchFamily="34" charset="0"/>
              </a:rPr>
              <a:t>                        </a:t>
            </a:r>
            <a:r>
              <a:rPr lang="en-US" sz="1400" i="1" dirty="0">
                <a:latin typeface="arial" panose="020B0604020202020204" pitchFamily="34" charset="0"/>
              </a:rPr>
              <a:t>A reference text that touches on most of the topics we will cover in this course.  Sketchy in places but overall pretty good. </a:t>
            </a:r>
            <a:endParaRPr lang="en-US" sz="1400" dirty="0"/>
          </a:p>
          <a:p>
            <a:r>
              <a:rPr lang="en-US" sz="1400" dirty="0"/>
              <a:t> </a:t>
            </a:r>
          </a:p>
          <a:p>
            <a:r>
              <a:rPr lang="en-US" sz="1400" dirty="0" err="1">
                <a:latin typeface="arial" panose="020B0604020202020204" pitchFamily="34" charset="0"/>
              </a:rPr>
              <a:t>Waldram</a:t>
            </a:r>
            <a:r>
              <a:rPr lang="en-US" sz="1400" dirty="0">
                <a:latin typeface="arial" panose="020B0604020202020204" pitchFamily="34" charset="0"/>
              </a:rPr>
              <a:t>, J. R.                        </a:t>
            </a:r>
            <a:r>
              <a:rPr lang="en-US" sz="1400" b="1" i="1" dirty="0">
                <a:latin typeface="arial" panose="020B0604020202020204" pitchFamily="34" charset="0"/>
              </a:rPr>
              <a:t>"The Josephson effects in weakly-coupled Superconductors"</a:t>
            </a:r>
            <a:endParaRPr lang="en-US" sz="1400" dirty="0"/>
          </a:p>
          <a:p>
            <a:r>
              <a:rPr lang="en-US" sz="1400" dirty="0">
                <a:latin typeface="arial" panose="020B0604020202020204" pitchFamily="34" charset="0"/>
              </a:rPr>
              <a:t>                                                Rep. </a:t>
            </a:r>
            <a:r>
              <a:rPr lang="en-US" sz="1400" dirty="0" err="1">
                <a:latin typeface="arial" panose="020B0604020202020204" pitchFamily="34" charset="0"/>
              </a:rPr>
              <a:t>Prog</a:t>
            </a:r>
            <a:r>
              <a:rPr lang="en-US" sz="1400" dirty="0">
                <a:latin typeface="arial" panose="020B0604020202020204" pitchFamily="34" charset="0"/>
              </a:rPr>
              <a:t>. </a:t>
            </a:r>
            <a:r>
              <a:rPr lang="en-US" sz="1400" dirty="0" err="1">
                <a:latin typeface="arial" panose="020B0604020202020204" pitchFamily="34" charset="0"/>
              </a:rPr>
              <a:t>Phys</a:t>
            </a:r>
            <a:r>
              <a:rPr lang="en-US" sz="1400" dirty="0">
                <a:latin typeface="arial" panose="020B0604020202020204" pitchFamily="34" charset="0"/>
              </a:rPr>
              <a:t> </a:t>
            </a:r>
            <a:r>
              <a:rPr lang="en-US" sz="1400" u="sng" dirty="0">
                <a:latin typeface="arial" panose="020B0604020202020204" pitchFamily="34" charset="0"/>
              </a:rPr>
              <a:t>39</a:t>
            </a:r>
            <a:r>
              <a:rPr lang="en-US" sz="1400" dirty="0">
                <a:latin typeface="arial" panose="020B0604020202020204" pitchFamily="34" charset="0"/>
              </a:rPr>
              <a:t>, 751 (1976).</a:t>
            </a:r>
            <a:endParaRPr lang="en-US" sz="1400" dirty="0"/>
          </a:p>
          <a:p>
            <a:r>
              <a:rPr lang="en-US" sz="1400" dirty="0">
                <a:latin typeface="arial" panose="020B0604020202020204" pitchFamily="34" charset="0"/>
              </a:rPr>
              <a:t>                     </a:t>
            </a:r>
            <a:r>
              <a:rPr lang="en-US" sz="1400" i="1" dirty="0">
                <a:latin typeface="arial" panose="020B0604020202020204" pitchFamily="34" charset="0"/>
              </a:rPr>
              <a:t> Highly-recommended review.  A well-written insightful treatise on the Josephson effect by a colleague of Brian Josephson at Cambridge.  A personal favorite.</a:t>
            </a:r>
            <a:endParaRPr lang="en-US" sz="1400" dirty="0"/>
          </a:p>
        </p:txBody>
      </p:sp>
      <p:sp>
        <p:nvSpPr>
          <p:cNvPr id="3" name="Rectangle 2"/>
          <p:cNvSpPr/>
          <p:nvPr/>
        </p:nvSpPr>
        <p:spPr>
          <a:xfrm>
            <a:off x="689429" y="702469"/>
            <a:ext cx="11234058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u="sng" dirty="0">
                <a:solidFill>
                  <a:srgbClr val="000000"/>
                </a:solidFill>
                <a:latin typeface="arial" panose="020B0604020202020204" pitchFamily="34" charset="0"/>
              </a:rPr>
              <a:t>SUPERCONDUCTOR </a:t>
            </a:r>
            <a:r>
              <a:rPr lang="en-US" sz="1200" b="1" u="sng" dirty="0" smtClean="0">
                <a:solidFill>
                  <a:srgbClr val="000000"/>
                </a:solidFill>
                <a:latin typeface="arial" panose="020B0604020202020204" pitchFamily="34" charset="0"/>
              </a:rPr>
              <a:t>DEVICES</a:t>
            </a:r>
            <a:endParaRPr lang="en-US" sz="12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  <a:p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Anderson, P. W.                      </a:t>
            </a:r>
            <a:r>
              <a:rPr lang="en-US" sz="1000" b="1" i="1" dirty="0">
                <a:solidFill>
                  <a:srgbClr val="000000"/>
                </a:solidFill>
                <a:latin typeface="arial" panose="020B0604020202020204" pitchFamily="34" charset="0"/>
              </a:rPr>
              <a:t>"The Josephson Effect and Quantum </a:t>
            </a:r>
            <a:r>
              <a:rPr lang="en-US" sz="1000" b="1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Coherence	</a:t>
            </a:r>
            <a:r>
              <a:rPr lang="en-US" sz="10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An article with some </a:t>
            </a:r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</a:rPr>
              <a:t>good insights into the Josephson effect</a:t>
            </a:r>
            <a:r>
              <a:rPr lang="en-US" sz="10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en-US" sz="1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     </a:t>
            </a:r>
            <a:r>
              <a:rPr lang="en-US" sz="1000" dirty="0" smtClean="0">
                <a:solidFill>
                  <a:srgbClr val="000000"/>
                </a:solidFill>
                <a:latin typeface="arial" panose="020B0604020202020204" pitchFamily="34" charset="0"/>
              </a:rPr>
              <a:t>	                      </a:t>
            </a:r>
            <a:r>
              <a:rPr lang="en-US" sz="1000" b="1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Measurements </a:t>
            </a:r>
            <a:r>
              <a:rPr lang="en-US" sz="1000" b="1" i="1" dirty="0">
                <a:solidFill>
                  <a:srgbClr val="000000"/>
                </a:solidFill>
                <a:latin typeface="arial" panose="020B0604020202020204" pitchFamily="34" charset="0"/>
              </a:rPr>
              <a:t>In Superconductors and </a:t>
            </a:r>
            <a:r>
              <a:rPr lang="en-US" sz="1000" b="1" i="1" dirty="0" err="1">
                <a:solidFill>
                  <a:srgbClr val="000000"/>
                </a:solidFill>
                <a:latin typeface="arial" panose="020B0604020202020204" pitchFamily="34" charset="0"/>
              </a:rPr>
              <a:t>Superfluids</a:t>
            </a:r>
            <a:r>
              <a:rPr lang="en-US" sz="1000" b="1" i="1" dirty="0">
                <a:solidFill>
                  <a:srgbClr val="000000"/>
                </a:solidFill>
                <a:latin typeface="arial" panose="020B0604020202020204" pitchFamily="34" charset="0"/>
              </a:rPr>
              <a:t>"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                                           </a:t>
            </a:r>
            <a:endParaRPr lang="en-US" sz="10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en-US" sz="1000" dirty="0" smtClean="0">
                <a:solidFill>
                  <a:srgbClr val="000000"/>
                </a:solidFill>
                <a:latin typeface="arial" panose="020B0604020202020204" pitchFamily="34" charset="0"/>
              </a:rPr>
              <a:t>	Progress 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in Low Temperature Physics, Vol. V, 1967</a:t>
            </a:r>
            <a:r>
              <a:rPr lang="en-US" sz="1000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   </a:t>
            </a:r>
            <a:endParaRPr lang="en-US" sz="10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                    </a:t>
            </a:r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  <a:p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Barone, A.                               </a:t>
            </a:r>
            <a:r>
              <a:rPr lang="en-US" sz="1000" b="1" i="1" dirty="0">
                <a:solidFill>
                  <a:srgbClr val="000000"/>
                </a:solidFill>
                <a:latin typeface="arial" panose="020B0604020202020204" pitchFamily="34" charset="0"/>
              </a:rPr>
              <a:t>Physics and Applications of the Josephson </a:t>
            </a:r>
            <a:r>
              <a:rPr lang="en-US" sz="1000" b="1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Effect	</a:t>
            </a:r>
            <a:r>
              <a:rPr lang="en-US" sz="10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By </a:t>
            </a:r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</a:rPr>
              <a:t>far, the most detailed treatment of Josephson physics. </a:t>
            </a:r>
            <a:endParaRPr lang="en-US" sz="1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1000" dirty="0" err="1">
                <a:solidFill>
                  <a:srgbClr val="000000"/>
                </a:solidFill>
                <a:latin typeface="arial" panose="020B0604020202020204" pitchFamily="34" charset="0"/>
              </a:rPr>
              <a:t>Paterno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, G.                              </a:t>
            </a:r>
            <a:r>
              <a:rPr lang="en-US" sz="1000" dirty="0" smtClean="0">
                <a:solidFill>
                  <a:srgbClr val="000000"/>
                </a:solidFill>
                <a:latin typeface="arial" panose="020B0604020202020204" pitchFamily="34" charset="0"/>
              </a:rPr>
              <a:t>	Wiley 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&amp; Sons, 1982.</a:t>
            </a:r>
            <a:endParaRPr lang="en-US" sz="1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                        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  <a:p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Kadin, A. M                            </a:t>
            </a:r>
            <a:r>
              <a:rPr lang="en-US" sz="1000" b="1" i="1" dirty="0">
                <a:solidFill>
                  <a:srgbClr val="000000"/>
                </a:solidFill>
                <a:latin typeface="arial" panose="020B0604020202020204" pitchFamily="34" charset="0"/>
              </a:rPr>
              <a:t>Introduction to Superconducting </a:t>
            </a:r>
            <a:r>
              <a:rPr lang="en-US" sz="1000" b="1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Circuits		</a:t>
            </a:r>
            <a:r>
              <a:rPr lang="en-US" sz="10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A </a:t>
            </a:r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</a:rPr>
              <a:t>book that describes superconductor devices from a circuit model approach, </a:t>
            </a:r>
            <a:r>
              <a:rPr lang="en-US" sz="10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developing</a:t>
            </a:r>
          </a:p>
          <a:p>
            <a:r>
              <a:rPr lang="en-US" sz="1000" dirty="0" smtClean="0">
                <a:solidFill>
                  <a:srgbClr val="000000"/>
                </a:solidFill>
                <a:latin typeface="arial" panose="020B0604020202020204" pitchFamily="34" charset="0"/>
              </a:rPr>
              <a:t>		Wiley 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&amp; Sons, 1999</a:t>
            </a:r>
            <a:r>
              <a:rPr lang="en-US" sz="1000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0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			a </a:t>
            </a:r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</a:rPr>
              <a:t>framework for designing and characterizing superconductor electronics. </a:t>
            </a:r>
            <a:endParaRPr lang="en-US" sz="1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10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				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                                                                     </a:t>
            </a:r>
            <a:endParaRPr lang="en-US" sz="1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1000" dirty="0" err="1">
                <a:solidFill>
                  <a:srgbClr val="000000"/>
                </a:solidFill>
                <a:latin typeface="arial" panose="020B0604020202020204" pitchFamily="34" charset="0"/>
              </a:rPr>
              <a:t>Likharev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, K. K.                       </a:t>
            </a:r>
            <a:r>
              <a:rPr lang="en-US" sz="1000" b="1" i="1" dirty="0">
                <a:solidFill>
                  <a:srgbClr val="000000"/>
                </a:solidFill>
                <a:latin typeface="arial" panose="020B0604020202020204" pitchFamily="34" charset="0"/>
              </a:rPr>
              <a:t>Dynamics of Josephson Junctions and </a:t>
            </a:r>
            <a:r>
              <a:rPr lang="en-US" sz="1000" b="1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Circuits		</a:t>
            </a:r>
            <a:r>
              <a:rPr lang="en-US" sz="10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Theoretical</a:t>
            </a:r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</a:rPr>
              <a:t>, advanced treatment with device examples.</a:t>
            </a:r>
            <a:endParaRPr lang="en-US" sz="1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  </a:t>
            </a:r>
            <a:r>
              <a:rPr lang="en-US" sz="1000" dirty="0" smtClean="0">
                <a:solidFill>
                  <a:srgbClr val="000000"/>
                </a:solidFill>
                <a:latin typeface="arial" panose="020B0604020202020204" pitchFamily="34" charset="0"/>
              </a:rPr>
              <a:t>		Gordon 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and Breach, 1986.</a:t>
            </a:r>
            <a:endParaRPr lang="en-US" sz="1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                                              </a:t>
            </a:r>
            <a:endParaRPr lang="en-US" sz="1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en-US" sz="1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Lounasmaa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, O. V.                   </a:t>
            </a:r>
            <a:r>
              <a:rPr lang="en-US" sz="1000" b="1" i="1" dirty="0">
                <a:solidFill>
                  <a:srgbClr val="000000"/>
                </a:solidFill>
                <a:latin typeface="arial" panose="020B0604020202020204" pitchFamily="34" charset="0"/>
              </a:rPr>
              <a:t>Experimental Principles and Methods below </a:t>
            </a:r>
            <a:r>
              <a:rPr lang="en-US" sz="1000" b="1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1K		</a:t>
            </a:r>
            <a:r>
              <a:rPr lang="en-US" sz="10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An </a:t>
            </a:r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</a:rPr>
              <a:t>old low temperature experimental techniques book with a good description of </a:t>
            </a:r>
            <a:r>
              <a:rPr lang="en-US" sz="1000" i="1" dirty="0" err="1">
                <a:solidFill>
                  <a:srgbClr val="000000"/>
                </a:solidFill>
                <a:latin typeface="arial" panose="020B0604020202020204" pitchFamily="34" charset="0"/>
              </a:rPr>
              <a:t>rf</a:t>
            </a:r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0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			</a:t>
            </a:r>
            <a:r>
              <a:rPr lang="en-US" sz="1000" dirty="0" smtClean="0">
                <a:solidFill>
                  <a:srgbClr val="000000"/>
                </a:solidFill>
                <a:latin typeface="arial" panose="020B0604020202020204" pitchFamily="34" charset="0"/>
              </a:rPr>
              <a:t>Academic 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Press , 1974</a:t>
            </a:r>
            <a:r>
              <a:rPr lang="en-US" sz="1000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0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			SQUID </a:t>
            </a:r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</a:rPr>
              <a:t>operation and applications for thermometry and </a:t>
            </a:r>
            <a:r>
              <a:rPr lang="en-US" sz="1000" i="1" dirty="0" err="1">
                <a:solidFill>
                  <a:srgbClr val="000000"/>
                </a:solidFill>
                <a:latin typeface="arial" panose="020B0604020202020204" pitchFamily="34" charset="0"/>
              </a:rPr>
              <a:t>magnetometry</a:t>
            </a:r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en-US" sz="1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                                               </a:t>
            </a:r>
            <a:r>
              <a:rPr lang="en-US" sz="1000" dirty="0" smtClean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endParaRPr lang="en-US" sz="1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Orlando, T. P.                         </a:t>
            </a:r>
            <a:r>
              <a:rPr lang="en-US" sz="1000" b="1" i="1" dirty="0">
                <a:solidFill>
                  <a:srgbClr val="000000"/>
                </a:solidFill>
                <a:latin typeface="arial" panose="020B0604020202020204" pitchFamily="34" charset="0"/>
              </a:rPr>
              <a:t>Foundations of Applied Superconductivity </a:t>
            </a:r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0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		Heavy </a:t>
            </a:r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</a:rPr>
              <a:t>emphasis on engineering aspects but also some good explanations of basic </a:t>
            </a:r>
            <a:endParaRPr lang="en-US" sz="1000" i="1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1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Delin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, K. A.                            </a:t>
            </a:r>
            <a:r>
              <a:rPr lang="en-US" sz="1000" dirty="0" smtClean="0">
                <a:solidFill>
                  <a:srgbClr val="000000"/>
                </a:solidFill>
                <a:latin typeface="arial" panose="020B0604020202020204" pitchFamily="34" charset="0"/>
              </a:rPr>
              <a:t>	Addison-Wesley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, 1991</a:t>
            </a:r>
            <a:r>
              <a:rPr lang="en-US" sz="1000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0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			science </a:t>
            </a:r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</a:rPr>
              <a:t>and very thorough reference guides.</a:t>
            </a:r>
            <a:endParaRPr lang="en-US" sz="1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10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						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  <a:p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Ruggiero, S. T.                       </a:t>
            </a:r>
            <a:r>
              <a:rPr lang="en-US" sz="1000" b="1" i="1" dirty="0">
                <a:solidFill>
                  <a:srgbClr val="000000"/>
                </a:solidFill>
                <a:latin typeface="arial" panose="020B0604020202020204" pitchFamily="34" charset="0"/>
              </a:rPr>
              <a:t>Superconducting </a:t>
            </a:r>
            <a:r>
              <a:rPr lang="en-US" sz="1000" b="1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Devices</a:t>
            </a:r>
            <a:r>
              <a:rPr lang="en-US" sz="10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			Book </a:t>
            </a:r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</a:rPr>
              <a:t>of articles covering device applications of superconductors with emphasis on </a:t>
            </a:r>
            <a:r>
              <a:rPr lang="en-US" sz="10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the</a:t>
            </a:r>
            <a:endParaRPr lang="en-US" sz="1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Rudman, D. A.                        Academic Press, 1990</a:t>
            </a:r>
            <a:r>
              <a:rPr lang="en-US" sz="1000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0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			potential </a:t>
            </a:r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</a:rPr>
              <a:t>of the high temperature superconductors.</a:t>
            </a:r>
            <a:endParaRPr lang="en-US" sz="1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10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			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                     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  <a:p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Schwartz, B.                            </a:t>
            </a:r>
            <a:r>
              <a:rPr lang="en-US" sz="1000" b="1" i="1" dirty="0">
                <a:solidFill>
                  <a:srgbClr val="000000"/>
                </a:solidFill>
                <a:latin typeface="arial" panose="020B0604020202020204" pitchFamily="34" charset="0"/>
              </a:rPr>
              <a:t>Superconductor Applications:  SQUIDs and </a:t>
            </a:r>
            <a:r>
              <a:rPr lang="en-US" sz="1000" b="1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Machines	</a:t>
            </a:r>
            <a:r>
              <a:rPr lang="en-US" sz="10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Overview </a:t>
            </a:r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</a:rPr>
              <a:t>of superconductor technology at the time.  Dated now, but some articles, </a:t>
            </a:r>
            <a:r>
              <a:rPr lang="en-US" sz="1000" dirty="0" err="1">
                <a:solidFill>
                  <a:srgbClr val="000000"/>
                </a:solidFill>
                <a:latin typeface="arial" panose="020B0604020202020204" pitchFamily="34" charset="0"/>
              </a:rPr>
              <a:t>Foner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, S.                                </a:t>
            </a:r>
            <a:r>
              <a:rPr lang="en-US" sz="1000" dirty="0" smtClean="0">
                <a:solidFill>
                  <a:srgbClr val="000000"/>
                </a:solidFill>
                <a:latin typeface="arial" panose="020B0604020202020204" pitchFamily="34" charset="0"/>
              </a:rPr>
              <a:t>	 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Plenum, 1977</a:t>
            </a:r>
            <a:r>
              <a:rPr lang="en-US" sz="1000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0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				especially </a:t>
            </a:r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</a:rPr>
              <a:t>John Clarke's description of SQUIDs, are still pretty useful</a:t>
            </a:r>
            <a:r>
              <a:rPr lang="en-US" sz="10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.						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                  </a:t>
            </a:r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</a:rPr>
              <a:t>    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  <a:p>
            <a:r>
              <a:rPr lang="en-US" sz="1000" dirty="0" err="1">
                <a:solidFill>
                  <a:srgbClr val="000000"/>
                </a:solidFill>
                <a:latin typeface="arial" panose="020B0604020202020204" pitchFamily="34" charset="0"/>
              </a:rPr>
              <a:t>Solymar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, L.                             </a:t>
            </a:r>
            <a:r>
              <a:rPr lang="en-US" sz="1000" b="1" i="1" dirty="0">
                <a:solidFill>
                  <a:srgbClr val="000000"/>
                </a:solidFill>
                <a:latin typeface="arial" panose="020B0604020202020204" pitchFamily="34" charset="0"/>
              </a:rPr>
              <a:t>Superconductive Tunneling and </a:t>
            </a:r>
            <a:r>
              <a:rPr lang="en-US" sz="1000" b="1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Applications		</a:t>
            </a:r>
            <a:r>
              <a:rPr lang="en-US" sz="10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A </a:t>
            </a:r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</a:rPr>
              <a:t>good introduction to tunneling, both quasiparticle and Josephson.</a:t>
            </a:r>
            <a:endParaRPr lang="en-US" sz="1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en-US" sz="1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		</a:t>
            </a:r>
            <a:r>
              <a:rPr lang="en-US" sz="1000" dirty="0" smtClean="0">
                <a:solidFill>
                  <a:srgbClr val="000000"/>
                </a:solidFill>
                <a:latin typeface="arial" panose="020B0604020202020204" pitchFamily="34" charset="0"/>
              </a:rPr>
              <a:t>Wiley-</a:t>
            </a:r>
            <a:r>
              <a:rPr lang="en-US" sz="1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Interscience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, 1972.</a:t>
            </a:r>
            <a:endParaRPr lang="en-US" sz="1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US" sz="10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1000" dirty="0" smtClean="0">
                <a:solidFill>
                  <a:srgbClr val="000000"/>
                </a:solidFill>
                <a:latin typeface="arial" panose="020B0604020202020204" pitchFamily="34" charset="0"/>
              </a:rPr>
              <a:t>Van </a:t>
            </a:r>
            <a:r>
              <a:rPr lang="en-US" sz="1000" dirty="0" err="1">
                <a:solidFill>
                  <a:srgbClr val="000000"/>
                </a:solidFill>
                <a:latin typeface="arial" panose="020B0604020202020204" pitchFamily="34" charset="0"/>
              </a:rPr>
              <a:t>Duzer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, T.                         </a:t>
            </a:r>
            <a:r>
              <a:rPr lang="en-US" sz="1000" b="1" i="1" dirty="0">
                <a:solidFill>
                  <a:srgbClr val="000000"/>
                </a:solidFill>
                <a:latin typeface="arial" panose="020B0604020202020204" pitchFamily="34" charset="0"/>
              </a:rPr>
              <a:t>Principles of Superconductive Devices and </a:t>
            </a:r>
            <a:r>
              <a:rPr lang="en-US" sz="1000" b="1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Circuits	</a:t>
            </a:r>
            <a:r>
              <a:rPr lang="en-US" sz="10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A </a:t>
            </a:r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</a:rPr>
              <a:t>reference text that touches on most of the topics we will cover in this course.  </a:t>
            </a:r>
            <a:r>
              <a:rPr lang="en-US" sz="10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Sketchy</a:t>
            </a:r>
            <a:endParaRPr lang="en-US" sz="1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Turner, C. W                           </a:t>
            </a:r>
            <a:r>
              <a:rPr lang="en-US" sz="1000" dirty="0" smtClean="0">
                <a:solidFill>
                  <a:srgbClr val="000000"/>
                </a:solidFill>
                <a:latin typeface="arial" panose="020B0604020202020204" pitchFamily="34" charset="0"/>
              </a:rPr>
              <a:t>	Elsevier-North 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Holland, 1981</a:t>
            </a:r>
            <a:r>
              <a:rPr lang="en-US" sz="1000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0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			in </a:t>
            </a:r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</a:rPr>
              <a:t>places but overall pretty good. </a:t>
            </a:r>
            <a:endParaRPr lang="en-US" sz="1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US" sz="1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                        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  <a:p>
            <a:r>
              <a:rPr lang="en-US" sz="1000" dirty="0" err="1">
                <a:solidFill>
                  <a:srgbClr val="000000"/>
                </a:solidFill>
                <a:latin typeface="arial" panose="020B0604020202020204" pitchFamily="34" charset="0"/>
              </a:rPr>
              <a:t>Waldram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, J. R.                        </a:t>
            </a:r>
            <a:r>
              <a:rPr lang="en-US" sz="1000" b="1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"Josephson </a:t>
            </a:r>
            <a:r>
              <a:rPr lang="en-US" sz="1000" b="1" i="1" dirty="0">
                <a:solidFill>
                  <a:srgbClr val="000000"/>
                </a:solidFill>
                <a:latin typeface="arial" panose="020B0604020202020204" pitchFamily="34" charset="0"/>
              </a:rPr>
              <a:t>effects in weakly-coupled </a:t>
            </a:r>
            <a:r>
              <a:rPr lang="en-US" sz="1000" b="1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Superconductors“	</a:t>
            </a:r>
            <a:r>
              <a:rPr lang="en-US" sz="10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Highly-recommended review article.</a:t>
            </a:r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en-US" sz="10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A </a:t>
            </a:r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</a:rPr>
              <a:t>well-written insightful treatise on the </a:t>
            </a:r>
            <a:r>
              <a:rPr lang="en-US" sz="10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Josephson</a:t>
            </a:r>
            <a:endParaRPr lang="en-US" sz="1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                                                </a:t>
            </a:r>
            <a:r>
              <a:rPr lang="en-US" sz="1000" dirty="0" smtClean="0">
                <a:solidFill>
                  <a:srgbClr val="000000"/>
                </a:solidFill>
                <a:latin typeface="arial" panose="020B0604020202020204" pitchFamily="34" charset="0"/>
              </a:rPr>
              <a:t>	Rep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en-US" sz="1000" dirty="0" err="1">
                <a:solidFill>
                  <a:srgbClr val="000000"/>
                </a:solidFill>
                <a:latin typeface="arial" panose="020B0604020202020204" pitchFamily="34" charset="0"/>
              </a:rPr>
              <a:t>Prog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en-US" sz="1000" dirty="0" err="1">
                <a:solidFill>
                  <a:srgbClr val="000000"/>
                </a:solidFill>
                <a:latin typeface="arial" panose="020B0604020202020204" pitchFamily="34" charset="0"/>
              </a:rPr>
              <a:t>Phys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000" u="sng" dirty="0">
                <a:solidFill>
                  <a:srgbClr val="000000"/>
                </a:solidFill>
                <a:latin typeface="arial" panose="020B0604020202020204" pitchFamily="34" charset="0"/>
              </a:rPr>
              <a:t>39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, 751 (1976</a:t>
            </a:r>
            <a:r>
              <a:rPr lang="en-US" sz="1000" dirty="0" smtClean="0">
                <a:solidFill>
                  <a:srgbClr val="000000"/>
                </a:solidFill>
                <a:latin typeface="arial" panose="020B0604020202020204" pitchFamily="34" charset="0"/>
              </a:rPr>
              <a:t>).</a:t>
            </a:r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0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		effect </a:t>
            </a:r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</a:rPr>
              <a:t>by a colleague of Brian Josephson at Cambridge.  A personal favorite.</a:t>
            </a:r>
            <a:endParaRPr lang="en-US" sz="1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US" sz="1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                     </a:t>
            </a:r>
            <a:endParaRPr lang="en-US" sz="10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68444" y="42333"/>
            <a:ext cx="2687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 Course materials (cont’d.)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7939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48032" y="753780"/>
            <a:ext cx="915223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dirty="0">
                <a:solidFill>
                  <a:srgbClr val="000000"/>
                </a:solidFill>
              </a:rPr>
              <a:t>The grade </a:t>
            </a:r>
            <a:r>
              <a:rPr lang="en-US" dirty="0" smtClean="0">
                <a:solidFill>
                  <a:srgbClr val="000000"/>
                </a:solidFill>
              </a:rPr>
              <a:t>in </a:t>
            </a:r>
            <a:r>
              <a:rPr lang="en-US" dirty="0">
                <a:solidFill>
                  <a:srgbClr val="000000"/>
                </a:solidFill>
              </a:rPr>
              <a:t>this course will be based on two papers to be prepared by each </a:t>
            </a:r>
            <a:r>
              <a:rPr lang="en-US" dirty="0" smtClean="0">
                <a:solidFill>
                  <a:srgbClr val="000000"/>
                </a:solidFill>
              </a:rPr>
              <a:t>student:</a:t>
            </a:r>
          </a:p>
          <a:p>
            <a:pPr fontAlgn="base"/>
            <a:endParaRPr lang="en-US" dirty="0">
              <a:solidFill>
                <a:srgbClr val="000000"/>
              </a:solidFill>
            </a:endParaRPr>
          </a:p>
          <a:p>
            <a:pPr fontAlgn="base"/>
            <a:r>
              <a:rPr lang="en-US" dirty="0">
                <a:solidFill>
                  <a:srgbClr val="000000"/>
                </a:solidFill>
              </a:rPr>
              <a:t>1.  The </a:t>
            </a:r>
            <a:r>
              <a:rPr lang="en-US" u="sng" dirty="0">
                <a:solidFill>
                  <a:srgbClr val="000000"/>
                </a:solidFill>
              </a:rPr>
              <a:t>first</a:t>
            </a:r>
            <a:r>
              <a:rPr lang="en-US" dirty="0">
                <a:solidFill>
                  <a:srgbClr val="000000"/>
                </a:solidFill>
              </a:rPr>
              <a:t> will be due on October 23, approximately halfway through the course, and cover a topic of your choice </a:t>
            </a:r>
            <a:r>
              <a:rPr lang="en-US" dirty="0" smtClean="0">
                <a:solidFill>
                  <a:srgbClr val="000000"/>
                </a:solidFill>
              </a:rPr>
              <a:t>on </a:t>
            </a:r>
            <a:r>
              <a:rPr lang="en-US" dirty="0">
                <a:solidFill>
                  <a:srgbClr val="000000"/>
                </a:solidFill>
              </a:rPr>
              <a:t>a superconductor material or phenomena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</a:p>
          <a:p>
            <a:pPr fontAlgn="base"/>
            <a:endParaRPr lang="en-US" dirty="0">
              <a:solidFill>
                <a:srgbClr val="000000"/>
              </a:solidFill>
            </a:endParaRPr>
          </a:p>
          <a:p>
            <a:pPr fontAlgn="base"/>
            <a:r>
              <a:rPr lang="en-US" dirty="0">
                <a:solidFill>
                  <a:srgbClr val="000000"/>
                </a:solidFill>
              </a:rPr>
              <a:t>2.  The </a:t>
            </a:r>
            <a:r>
              <a:rPr lang="en-US" u="sng" dirty="0">
                <a:solidFill>
                  <a:srgbClr val="000000"/>
                </a:solidFill>
              </a:rPr>
              <a:t>second</a:t>
            </a:r>
            <a:r>
              <a:rPr lang="en-US" dirty="0">
                <a:solidFill>
                  <a:srgbClr val="000000"/>
                </a:solidFill>
              </a:rPr>
              <a:t> will be due at the end of the course on December 10, and will cover a superconductor detector or measurement technique of your choice </a:t>
            </a:r>
            <a:r>
              <a:rPr lang="en-US" dirty="0" smtClean="0">
                <a:solidFill>
                  <a:srgbClr val="000000"/>
                </a:solidFill>
              </a:rPr>
              <a:t>relevant </a:t>
            </a:r>
            <a:r>
              <a:rPr lang="en-US" dirty="0">
                <a:solidFill>
                  <a:srgbClr val="000000"/>
                </a:solidFill>
              </a:rPr>
              <a:t>to quantum materials, quantum sensors, or quantum computing.</a:t>
            </a:r>
            <a:endParaRPr lang="en-US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70958" y="54919"/>
            <a:ext cx="2232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 Course requirements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552222" y="3637004"/>
            <a:ext cx="827551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Length ~ 10 pages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 will provide details and suggestions for topics later, but you should be on the lookout for topics that particularly interest you.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For graduate research students, the topic can be “relevant” to your thesis research project but should not be identical.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 may give an option to form two-person teams and write a longer paper.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31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9A4C8F-4C3C-4DCB-9FD8-D94372465C1E}"/>
              </a:ext>
            </a:extLst>
          </p:cNvPr>
          <p:cNvSpPr txBox="1"/>
          <p:nvPr/>
        </p:nvSpPr>
        <p:spPr>
          <a:xfrm>
            <a:off x="2551022" y="246965"/>
            <a:ext cx="6474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ea typeface="Cambria Math" panose="02040503050406030204" pitchFamily="18" charset="0"/>
              </a:rPr>
              <a:t>Lecture 1:  History and Occurrence of Superconductivity</a:t>
            </a:r>
            <a:endParaRPr lang="en-US" sz="2000" b="1" dirty="0">
              <a:solidFill>
                <a:srgbClr val="C00000"/>
              </a:solidFill>
              <a:ea typeface="Cambria Math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DFE85D-3962-4468-AC4C-76417401F8F1}"/>
              </a:ext>
            </a:extLst>
          </p:cNvPr>
          <p:cNvSpPr txBox="1"/>
          <p:nvPr/>
        </p:nvSpPr>
        <p:spPr>
          <a:xfrm>
            <a:off x="854732" y="963318"/>
            <a:ext cx="1010159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ea typeface="Cambria Math" panose="02040503050406030204" pitchFamily="18" charset="0"/>
              </a:rPr>
              <a:t>Useful to look at </a:t>
            </a:r>
            <a:r>
              <a:rPr lang="en-US" dirty="0" smtClean="0">
                <a:ea typeface="Cambria Math" panose="02040503050406030204" pitchFamily="18" charset="0"/>
              </a:rPr>
              <a:t>the history of superconductivity to </a:t>
            </a:r>
            <a:r>
              <a:rPr lang="en-US" dirty="0">
                <a:ea typeface="Cambria Math" panose="02040503050406030204" pitchFamily="18" charset="0"/>
              </a:rPr>
              <a:t>see: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dirty="0">
                <a:ea typeface="Cambria Math" panose="02040503050406030204" pitchFamily="18" charset="0"/>
              </a:rPr>
              <a:t>Evolution of the </a:t>
            </a:r>
            <a:r>
              <a:rPr lang="en-US" dirty="0" smtClean="0">
                <a:ea typeface="Cambria Math" panose="02040503050406030204" pitchFamily="18" charset="0"/>
              </a:rPr>
              <a:t>field --- </a:t>
            </a:r>
            <a:r>
              <a:rPr lang="en-US" dirty="0">
                <a:ea typeface="Cambria Math" panose="02040503050406030204" pitchFamily="18" charset="0"/>
              </a:rPr>
              <a:t>how one discovery lead to </a:t>
            </a:r>
            <a:r>
              <a:rPr lang="en-US" dirty="0" smtClean="0">
                <a:ea typeface="Cambria Math" panose="02040503050406030204" pitchFamily="18" charset="0"/>
              </a:rPr>
              <a:t>others</a:t>
            </a:r>
            <a:endParaRPr lang="en-US" dirty="0">
              <a:ea typeface="Cambria Math" panose="02040503050406030204" pitchFamily="18" charset="0"/>
            </a:endParaRP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>
                <a:ea typeface="Cambria Math" panose="02040503050406030204" pitchFamily="18" charset="0"/>
              </a:rPr>
              <a:t>Breadth </a:t>
            </a:r>
            <a:r>
              <a:rPr lang="en-US" dirty="0">
                <a:ea typeface="Cambria Math" panose="02040503050406030204" pitchFamily="18" charset="0"/>
              </a:rPr>
              <a:t>and depth of field – can’t cover </a:t>
            </a:r>
            <a:r>
              <a:rPr lang="en-US" dirty="0" smtClean="0">
                <a:ea typeface="Cambria Math" panose="02040503050406030204" pitchFamily="18" charset="0"/>
              </a:rPr>
              <a:t>everything in this course</a:t>
            </a:r>
            <a:endParaRPr lang="en-US" dirty="0">
              <a:ea typeface="Cambria Math" panose="02040503050406030204" pitchFamily="18" charset="0"/>
            </a:endParaRP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>
                <a:ea typeface="Cambria Math" panose="02040503050406030204" pitchFamily="18" charset="0"/>
              </a:rPr>
              <a:t>Set a baseline for analyzing new materials and devices</a:t>
            </a:r>
            <a:endParaRPr lang="en-US" dirty="0">
              <a:ea typeface="Cambria Math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9A4C8F-4C3C-4DCB-9FD8-D94372465C1E}"/>
              </a:ext>
            </a:extLst>
          </p:cNvPr>
          <p:cNvSpPr txBox="1"/>
          <p:nvPr/>
        </p:nvSpPr>
        <p:spPr>
          <a:xfrm>
            <a:off x="2637521" y="6059358"/>
            <a:ext cx="6474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a typeface="Cambria Math" panose="02040503050406030204" pitchFamily="18" charset="0"/>
              </a:rPr>
              <a:t>Lecture 2:  Defining properties of superconductors</a:t>
            </a:r>
            <a:endParaRPr lang="en-US" b="1" dirty="0">
              <a:ea typeface="Cambria Math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4732" y="6059358"/>
            <a:ext cx="14328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ea typeface="Cambria Math" panose="02040503050406030204" pitchFamily="18" charset="0"/>
              </a:rPr>
              <a:t>Next </a:t>
            </a:r>
            <a:r>
              <a:rPr lang="en-US" dirty="0" smtClean="0">
                <a:ea typeface="Cambria Math" panose="02040503050406030204" pitchFamily="18" charset="0"/>
              </a:rPr>
              <a:t>Tuesday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72353" y="246965"/>
            <a:ext cx="730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ea typeface="Cambria Math" panose="02040503050406030204" pitchFamily="18" charset="0"/>
              </a:rPr>
              <a:t>Today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85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44609" y="287957"/>
                <a:ext cx="9972675" cy="63863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u="sng" dirty="0" smtClean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History of Superconductivity and Superconductor Devices </a:t>
                </a:r>
                <a:endParaRPr lang="en-US" dirty="0" smtClean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dirty="0" smtClean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1911 	Discovery </a:t>
                </a:r>
                <a:r>
                  <a:rPr lang="en-US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H. Kamerlingh </a:t>
                </a:r>
                <a:r>
                  <a:rPr lang="en-US" dirty="0" err="1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Onnes</a:t>
                </a:r>
                <a:r>
                  <a:rPr lang="en-US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(Leiden) 	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</m:t>
                    </m:r>
                  </m:oMath>
                </a14:m>
                <a:endParaRPr lang="en-US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1933 </a:t>
                </a:r>
                <a:r>
                  <a:rPr lang="en-US" dirty="0" smtClean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	Meissner </a:t>
                </a:r>
                <a:r>
                  <a:rPr lang="en-US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effect (</a:t>
                </a:r>
                <a:r>
                  <a:rPr lang="en-US" dirty="0" err="1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Ochsenfeld</a:t>
                </a:r>
                <a:r>
                  <a:rPr lang="en-US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)		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</m:t>
                    </m:r>
                  </m:oMath>
                </a14:m>
                <a:endParaRPr lang="en-US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b="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1950 </a:t>
                </a:r>
                <a:r>
                  <a:rPr lang="en-US" b="0" dirty="0" smtClean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	</a:t>
                </a:r>
                <a:r>
                  <a:rPr lang="en-US" b="0" dirty="0" err="1" smtClean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Ginzburg</a:t>
                </a:r>
                <a:r>
                  <a:rPr lang="en-US" b="0" dirty="0" smtClean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-</a:t>
                </a:r>
                <a:r>
                  <a:rPr lang="en-US" dirty="0" smtClean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L</a:t>
                </a:r>
                <a:r>
                  <a:rPr lang="en-US" b="0" dirty="0" smtClean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andau </a:t>
                </a:r>
                <a:r>
                  <a:rPr lang="en-US" b="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theory </a:t>
                </a:r>
                <a:endParaRPr lang="en-US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b="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1957 </a:t>
                </a:r>
                <a:r>
                  <a:rPr lang="en-US" b="0" dirty="0" smtClean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	BCS </a:t>
                </a:r>
                <a:r>
                  <a:rPr lang="en-US" b="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theory (UIUC</a:t>
                </a:r>
                <a:r>
                  <a:rPr lang="en-US" b="0" dirty="0" smtClean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)</a:t>
                </a:r>
                <a:endParaRPr lang="en-US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b="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1960’s </a:t>
                </a:r>
                <a:r>
                  <a:rPr lang="en-US" b="0" dirty="0" smtClean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	Push </a:t>
                </a:r>
                <a:r>
                  <a:rPr lang="en-US" b="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for higher Tc  (failed</a:t>
                </a:r>
                <a:r>
                  <a:rPr lang="en-US" b="0" dirty="0" smtClean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)</a:t>
                </a:r>
                <a:endParaRPr lang="en-US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b="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1960 </a:t>
                </a:r>
                <a:r>
                  <a:rPr lang="en-US" b="0" dirty="0" smtClean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	Giaever </a:t>
                </a:r>
                <a:r>
                  <a:rPr lang="en-US" b="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tunneling (GE</a:t>
                </a:r>
                <a:r>
                  <a:rPr lang="en-US" b="0" dirty="0" smtClean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)</a:t>
                </a:r>
                <a:endParaRPr lang="en-US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b="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1962 </a:t>
                </a:r>
                <a:r>
                  <a:rPr lang="en-US" b="0" dirty="0" smtClean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	Josephson effect</a:t>
                </a:r>
                <a:endParaRPr lang="en-US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1964 </a:t>
                </a:r>
                <a:r>
                  <a:rPr lang="en-US" dirty="0" smtClean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	dc </a:t>
                </a:r>
                <a:r>
                  <a:rPr lang="en-US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SQUID (</a:t>
                </a:r>
                <a:r>
                  <a:rPr lang="en-US" dirty="0" err="1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Mercereau</a:t>
                </a:r>
                <a:r>
                  <a:rPr lang="en-US" dirty="0" smtClean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)</a:t>
                </a:r>
                <a:endParaRPr lang="en-US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1970 </a:t>
                </a:r>
                <a:r>
                  <a:rPr lang="en-US" dirty="0" smtClean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	</a:t>
                </a:r>
                <a:r>
                  <a:rPr lang="en-US" dirty="0" err="1" smtClean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rf</a:t>
                </a:r>
                <a:r>
                  <a:rPr lang="en-US" dirty="0" smtClean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SQUID (Zimmerman</a:t>
                </a:r>
                <a:r>
                  <a:rPr lang="en-US" dirty="0" smtClean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)</a:t>
                </a:r>
                <a:endParaRPr lang="en-US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1970’s </a:t>
                </a:r>
                <a:r>
                  <a:rPr lang="en-US" dirty="0" smtClean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	Applications </a:t>
                </a:r>
                <a:r>
                  <a:rPr lang="en-US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of </a:t>
                </a:r>
                <a:r>
                  <a:rPr lang="en-US" dirty="0" smtClean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SQUID’s</a:t>
                </a:r>
                <a:endParaRPr lang="en-US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1980’s </a:t>
                </a:r>
                <a:r>
                  <a:rPr lang="en-US" dirty="0" smtClean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	New materials</a:t>
                </a:r>
                <a:endParaRPr lang="en-US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1985 </a:t>
                </a:r>
                <a:r>
                  <a:rPr lang="en-US" dirty="0" smtClean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	Heavy </a:t>
                </a:r>
                <a:r>
                  <a:rPr lang="en-US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Fermion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𝑆𝐶</m:t>
                    </m:r>
                  </m:oMath>
                </a14:m>
                <a:r>
                  <a:rPr lang="en-US" dirty="0" smtClean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’s</a:t>
                </a:r>
                <a:endParaRPr lang="en-US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1986 </a:t>
                </a:r>
                <a:r>
                  <a:rPr lang="en-US" dirty="0" smtClean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	HTSC </a:t>
                </a:r>
                <a:r>
                  <a:rPr lang="en-US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(Bednorz and Müller – IBM Zürich</a:t>
                </a:r>
                <a:r>
                  <a:rPr lang="en-US" dirty="0" smtClean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)</a:t>
                </a:r>
                <a:endParaRPr lang="en-US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1990’s </a:t>
                </a:r>
                <a:r>
                  <a:rPr lang="en-US" dirty="0" smtClean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	Symmetry/Mechanism/Applications </a:t>
                </a:r>
                <a:r>
                  <a:rPr lang="en-US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of HTSC </a:t>
                </a:r>
                <a:endParaRPr lang="en-US" dirty="0" smtClean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dirty="0" smtClean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2000’s	Superconducting qubits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dirty="0" smtClean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2010’s 	Topological materials and devices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dirty="0" smtClean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2020’s    Quantum Information Science and Quantum Computing?</a:t>
                </a:r>
                <a:endParaRPr lang="en-US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609" y="287957"/>
                <a:ext cx="9972675" cy="6386364"/>
              </a:xfrm>
              <a:prstGeom prst="rect">
                <a:avLst/>
              </a:prstGeom>
              <a:blipFill>
                <a:blip r:embed="rId2"/>
                <a:stretch>
                  <a:fillRect l="-550" t="-477" b="-5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/>
          <p:cNvCxnSpPr/>
          <p:nvPr/>
        </p:nvCxnSpPr>
        <p:spPr>
          <a:xfrm flipV="1">
            <a:off x="448962" y="2040467"/>
            <a:ext cx="11336638" cy="251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317614" y="4140200"/>
            <a:ext cx="11556771" cy="423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274074" y="2834808"/>
            <a:ext cx="2209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6600"/>
                </a:solidFill>
              </a:rPr>
              <a:t>“Superconductivity </a:t>
            </a:r>
          </a:p>
          <a:p>
            <a:r>
              <a:rPr lang="en-US" dirty="0" smtClean="0">
                <a:solidFill>
                  <a:srgbClr val="006600"/>
                </a:solidFill>
              </a:rPr>
              <a:t>is a solved problem”</a:t>
            </a:r>
            <a:endParaRPr lang="en-US" dirty="0">
              <a:solidFill>
                <a:srgbClr val="0066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99535" y="5552302"/>
            <a:ext cx="11504598" cy="183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756593" y="863384"/>
            <a:ext cx="1909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ERA of discovery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96951" y="2819957"/>
            <a:ext cx="1701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ERA of devices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71367" y="4494306"/>
            <a:ext cx="39793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ERA of new materials and unconventional superconductivity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51800" y="5914172"/>
            <a:ext cx="3979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ERA of quantum information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21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293" t="11633" r="9446" b="5564"/>
          <a:stretch/>
        </p:blipFill>
        <p:spPr>
          <a:xfrm>
            <a:off x="219075" y="502917"/>
            <a:ext cx="11920538" cy="622037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31831" y="61912"/>
            <a:ext cx="110950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The HISTORY of SUPERCONDUCTIVITY and SUPERCONDUCTOR DEVICES (1911-1940)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820525" y="647702"/>
            <a:ext cx="366305" cy="908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1820525" y="1752601"/>
            <a:ext cx="366305" cy="3624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5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7509" y="103324"/>
            <a:ext cx="110950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The HISTORY of SUPERCONDUCTIVITY and SUPERCONDUCTOR DEVICES (1940-1970)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360" t="11547" r="4471" b="5201"/>
          <a:stretch/>
        </p:blipFill>
        <p:spPr>
          <a:xfrm>
            <a:off x="50363" y="676275"/>
            <a:ext cx="12094066" cy="60958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17" y="730050"/>
            <a:ext cx="438292" cy="908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694381" y="647702"/>
            <a:ext cx="492449" cy="908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146" y="1877180"/>
            <a:ext cx="433675" cy="3494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1680861" y="1900995"/>
            <a:ext cx="505776" cy="36867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798767" y="4647548"/>
            <a:ext cx="388960" cy="712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1658113" y="5462804"/>
            <a:ext cx="452793" cy="154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1713687" y="5490610"/>
            <a:ext cx="452793" cy="154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8677016">
            <a:off x="11696505" y="5475744"/>
            <a:ext cx="245963" cy="152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1545628" y="4864272"/>
            <a:ext cx="492449" cy="690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2000503" y="5207604"/>
            <a:ext cx="182347" cy="712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17858513">
            <a:off x="11789331" y="5592891"/>
            <a:ext cx="308965" cy="337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41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168550" y="-2260"/>
            <a:ext cx="7772400" cy="453748"/>
          </a:xfrm>
        </p:spPr>
        <p:txBody>
          <a:bodyPr>
            <a:normAutofit fontScale="90000"/>
          </a:bodyPr>
          <a:lstStyle/>
          <a:p>
            <a:pPr>
              <a:lnSpc>
                <a:spcPct val="125000"/>
              </a:lnSpc>
              <a:spcBef>
                <a:spcPct val="25000"/>
              </a:spcBef>
            </a:pPr>
            <a:r>
              <a:rPr lang="en-US" altLang="en-US" sz="2000" b="1" dirty="0" smtClean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Dale J. Van Harlingen --- My </a:t>
            </a:r>
            <a:r>
              <a:rPr lang="en-US" altLang="en-US" sz="2000" b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 Research </a:t>
            </a:r>
            <a:r>
              <a:rPr lang="en-US" altLang="en-US" sz="2000" b="1" dirty="0" smtClean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Career</a:t>
            </a:r>
            <a:endParaRPr lang="en-US" altLang="en-US" sz="1600" dirty="0">
              <a:solidFill>
                <a:srgbClr val="A50021"/>
              </a:solidFill>
              <a:cs typeface="Arial" panose="020B0604020202020204" pitchFamily="34" charset="0"/>
            </a:endParaRP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919975" y="507706"/>
            <a:ext cx="8145499" cy="844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Professor</a:t>
            </a:r>
            <a:r>
              <a:rPr lang="en-US" altLang="en-US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Department of </a:t>
            </a:r>
            <a:r>
              <a:rPr lang="en-US" altLang="en-US" sz="14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  (Head: 2006-2018)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Executive Associate Director, IQUIST = Illinois Quantum Information Science and Technology Center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University </a:t>
            </a:r>
            <a:r>
              <a:rPr lang="en-US" altLang="en-US" sz="1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Illinois at Urbana-Champaign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1582201" y="3087507"/>
            <a:ext cx="12747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UC BERKELEY</a:t>
            </a:r>
          </a:p>
        </p:txBody>
      </p:sp>
      <p:sp>
        <p:nvSpPr>
          <p:cNvPr id="19461" name="Freeform 5"/>
          <p:cNvSpPr>
            <a:spLocks/>
          </p:cNvSpPr>
          <p:nvPr/>
        </p:nvSpPr>
        <p:spPr bwMode="auto">
          <a:xfrm>
            <a:off x="2957411" y="2028644"/>
            <a:ext cx="3798888" cy="2708275"/>
          </a:xfrm>
          <a:custGeom>
            <a:avLst/>
            <a:gdLst>
              <a:gd name="T0" fmla="*/ 2147483646 w 2589"/>
              <a:gd name="T1" fmla="*/ 2147483646 h 1748"/>
              <a:gd name="T2" fmla="*/ 2147483646 w 2589"/>
              <a:gd name="T3" fmla="*/ 2147483646 h 1748"/>
              <a:gd name="T4" fmla="*/ 2147483646 w 2589"/>
              <a:gd name="T5" fmla="*/ 2147483646 h 1748"/>
              <a:gd name="T6" fmla="*/ 2147483646 w 2589"/>
              <a:gd name="T7" fmla="*/ 2147483646 h 1748"/>
              <a:gd name="T8" fmla="*/ 2147483646 w 2589"/>
              <a:gd name="T9" fmla="*/ 2147483646 h 1748"/>
              <a:gd name="T10" fmla="*/ 2147483646 w 2589"/>
              <a:gd name="T11" fmla="*/ 2147483646 h 1748"/>
              <a:gd name="T12" fmla="*/ 2147483646 w 2589"/>
              <a:gd name="T13" fmla="*/ 2147483646 h 1748"/>
              <a:gd name="T14" fmla="*/ 2147483646 w 2589"/>
              <a:gd name="T15" fmla="*/ 2147483646 h 1748"/>
              <a:gd name="T16" fmla="*/ 2147483646 w 2589"/>
              <a:gd name="T17" fmla="*/ 2147483646 h 1748"/>
              <a:gd name="T18" fmla="*/ 2147483646 w 2589"/>
              <a:gd name="T19" fmla="*/ 2147483646 h 1748"/>
              <a:gd name="T20" fmla="*/ 2147483646 w 2589"/>
              <a:gd name="T21" fmla="*/ 2147483646 h 1748"/>
              <a:gd name="T22" fmla="*/ 2147483646 w 2589"/>
              <a:gd name="T23" fmla="*/ 2147483646 h 1748"/>
              <a:gd name="T24" fmla="*/ 2147483646 w 2589"/>
              <a:gd name="T25" fmla="*/ 2147483646 h 1748"/>
              <a:gd name="T26" fmla="*/ 2147483646 w 2589"/>
              <a:gd name="T27" fmla="*/ 2147483646 h 1748"/>
              <a:gd name="T28" fmla="*/ 2147483646 w 2589"/>
              <a:gd name="T29" fmla="*/ 2147483646 h 1748"/>
              <a:gd name="T30" fmla="*/ 2147483646 w 2589"/>
              <a:gd name="T31" fmla="*/ 2147483646 h 1748"/>
              <a:gd name="T32" fmla="*/ 2147483646 w 2589"/>
              <a:gd name="T33" fmla="*/ 2147483646 h 1748"/>
              <a:gd name="T34" fmla="*/ 2147483646 w 2589"/>
              <a:gd name="T35" fmla="*/ 2147483646 h 1748"/>
              <a:gd name="T36" fmla="*/ 2147483646 w 2589"/>
              <a:gd name="T37" fmla="*/ 2147483646 h 1748"/>
              <a:gd name="T38" fmla="*/ 2147483646 w 2589"/>
              <a:gd name="T39" fmla="*/ 2147483646 h 1748"/>
              <a:gd name="T40" fmla="*/ 2147483646 w 2589"/>
              <a:gd name="T41" fmla="*/ 2147483646 h 1748"/>
              <a:gd name="T42" fmla="*/ 2147483646 w 2589"/>
              <a:gd name="T43" fmla="*/ 2147483646 h 1748"/>
              <a:gd name="T44" fmla="*/ 2147483646 w 2589"/>
              <a:gd name="T45" fmla="*/ 2147483646 h 1748"/>
              <a:gd name="T46" fmla="*/ 2147483646 w 2589"/>
              <a:gd name="T47" fmla="*/ 2147483646 h 1748"/>
              <a:gd name="T48" fmla="*/ 2147483646 w 2589"/>
              <a:gd name="T49" fmla="*/ 2147483646 h 1748"/>
              <a:gd name="T50" fmla="*/ 2147483646 w 2589"/>
              <a:gd name="T51" fmla="*/ 2147483646 h 1748"/>
              <a:gd name="T52" fmla="*/ 2147483646 w 2589"/>
              <a:gd name="T53" fmla="*/ 2147483646 h 1748"/>
              <a:gd name="T54" fmla="*/ 2147483646 w 2589"/>
              <a:gd name="T55" fmla="*/ 2147483646 h 1748"/>
              <a:gd name="T56" fmla="*/ 2147483646 w 2589"/>
              <a:gd name="T57" fmla="*/ 2147483646 h 1748"/>
              <a:gd name="T58" fmla="*/ 2147483646 w 2589"/>
              <a:gd name="T59" fmla="*/ 2147483646 h 1748"/>
              <a:gd name="T60" fmla="*/ 2147483646 w 2589"/>
              <a:gd name="T61" fmla="*/ 2147483646 h 1748"/>
              <a:gd name="T62" fmla="*/ 2147483646 w 2589"/>
              <a:gd name="T63" fmla="*/ 2147483646 h 1748"/>
              <a:gd name="T64" fmla="*/ 2147483646 w 2589"/>
              <a:gd name="T65" fmla="*/ 2147483646 h 1748"/>
              <a:gd name="T66" fmla="*/ 2147483646 w 2589"/>
              <a:gd name="T67" fmla="*/ 2147483646 h 1748"/>
              <a:gd name="T68" fmla="*/ 2147483646 w 2589"/>
              <a:gd name="T69" fmla="*/ 2147483646 h 1748"/>
              <a:gd name="T70" fmla="*/ 2147483646 w 2589"/>
              <a:gd name="T71" fmla="*/ 2147483646 h 1748"/>
              <a:gd name="T72" fmla="*/ 2147483646 w 2589"/>
              <a:gd name="T73" fmla="*/ 2147483646 h 1748"/>
              <a:gd name="T74" fmla="*/ 2147483646 w 2589"/>
              <a:gd name="T75" fmla="*/ 2147483646 h 174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2589"/>
              <a:gd name="T115" fmla="*/ 0 h 1748"/>
              <a:gd name="T116" fmla="*/ 2589 w 2589"/>
              <a:gd name="T117" fmla="*/ 1748 h 174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2589" h="1748">
                <a:moveTo>
                  <a:pt x="139" y="96"/>
                </a:moveTo>
                <a:cubicBezTo>
                  <a:pt x="161" y="159"/>
                  <a:pt x="135" y="211"/>
                  <a:pt x="121" y="270"/>
                </a:cubicBezTo>
                <a:cubicBezTo>
                  <a:pt x="98" y="370"/>
                  <a:pt x="42" y="458"/>
                  <a:pt x="17" y="557"/>
                </a:cubicBezTo>
                <a:cubicBezTo>
                  <a:pt x="7" y="655"/>
                  <a:pt x="0" y="671"/>
                  <a:pt x="17" y="783"/>
                </a:cubicBezTo>
                <a:cubicBezTo>
                  <a:pt x="19" y="796"/>
                  <a:pt x="29" y="806"/>
                  <a:pt x="34" y="818"/>
                </a:cubicBezTo>
                <a:cubicBezTo>
                  <a:pt x="51" y="860"/>
                  <a:pt x="65" y="905"/>
                  <a:pt x="78" y="948"/>
                </a:cubicBezTo>
                <a:cubicBezTo>
                  <a:pt x="84" y="970"/>
                  <a:pt x="104" y="1003"/>
                  <a:pt x="121" y="1018"/>
                </a:cubicBezTo>
                <a:cubicBezTo>
                  <a:pt x="137" y="1032"/>
                  <a:pt x="174" y="1052"/>
                  <a:pt x="174" y="1052"/>
                </a:cubicBezTo>
                <a:cubicBezTo>
                  <a:pt x="200" y="1093"/>
                  <a:pt x="222" y="1121"/>
                  <a:pt x="252" y="1157"/>
                </a:cubicBezTo>
                <a:cubicBezTo>
                  <a:pt x="259" y="1165"/>
                  <a:pt x="259" y="1179"/>
                  <a:pt x="269" y="1183"/>
                </a:cubicBezTo>
                <a:cubicBezTo>
                  <a:pt x="294" y="1192"/>
                  <a:pt x="322" y="1189"/>
                  <a:pt x="348" y="1192"/>
                </a:cubicBezTo>
                <a:cubicBezTo>
                  <a:pt x="429" y="1218"/>
                  <a:pt x="482" y="1277"/>
                  <a:pt x="556" y="1313"/>
                </a:cubicBezTo>
                <a:cubicBezTo>
                  <a:pt x="570" y="1320"/>
                  <a:pt x="604" y="1346"/>
                  <a:pt x="626" y="1348"/>
                </a:cubicBezTo>
                <a:cubicBezTo>
                  <a:pt x="693" y="1353"/>
                  <a:pt x="759" y="1354"/>
                  <a:pt x="826" y="1357"/>
                </a:cubicBezTo>
                <a:cubicBezTo>
                  <a:pt x="840" y="1360"/>
                  <a:pt x="856" y="1359"/>
                  <a:pt x="869" y="1365"/>
                </a:cubicBezTo>
                <a:cubicBezTo>
                  <a:pt x="911" y="1383"/>
                  <a:pt x="907" y="1456"/>
                  <a:pt x="930" y="1487"/>
                </a:cubicBezTo>
                <a:cubicBezTo>
                  <a:pt x="939" y="1499"/>
                  <a:pt x="953" y="1504"/>
                  <a:pt x="965" y="1513"/>
                </a:cubicBezTo>
                <a:cubicBezTo>
                  <a:pt x="1018" y="1508"/>
                  <a:pt x="1056" y="1504"/>
                  <a:pt x="1104" y="1487"/>
                </a:cubicBezTo>
                <a:cubicBezTo>
                  <a:pt x="1127" y="1490"/>
                  <a:pt x="1153" y="1486"/>
                  <a:pt x="1174" y="1496"/>
                </a:cubicBezTo>
                <a:cubicBezTo>
                  <a:pt x="1182" y="1500"/>
                  <a:pt x="1180" y="1513"/>
                  <a:pt x="1182" y="1522"/>
                </a:cubicBezTo>
                <a:cubicBezTo>
                  <a:pt x="1194" y="1565"/>
                  <a:pt x="1186" y="1552"/>
                  <a:pt x="1209" y="1592"/>
                </a:cubicBezTo>
                <a:cubicBezTo>
                  <a:pt x="1224" y="1617"/>
                  <a:pt x="1239" y="1660"/>
                  <a:pt x="1261" y="1679"/>
                </a:cubicBezTo>
                <a:cubicBezTo>
                  <a:pt x="1286" y="1701"/>
                  <a:pt x="1327" y="1729"/>
                  <a:pt x="1356" y="1748"/>
                </a:cubicBezTo>
                <a:cubicBezTo>
                  <a:pt x="1416" y="1709"/>
                  <a:pt x="1391" y="1660"/>
                  <a:pt x="1400" y="1583"/>
                </a:cubicBezTo>
                <a:cubicBezTo>
                  <a:pt x="1402" y="1565"/>
                  <a:pt x="1402" y="1542"/>
                  <a:pt x="1417" y="1531"/>
                </a:cubicBezTo>
                <a:cubicBezTo>
                  <a:pt x="1432" y="1520"/>
                  <a:pt x="1452" y="1519"/>
                  <a:pt x="1469" y="1513"/>
                </a:cubicBezTo>
                <a:cubicBezTo>
                  <a:pt x="1491" y="1505"/>
                  <a:pt x="1508" y="1488"/>
                  <a:pt x="1530" y="1479"/>
                </a:cubicBezTo>
                <a:cubicBezTo>
                  <a:pt x="1547" y="1472"/>
                  <a:pt x="1565" y="1467"/>
                  <a:pt x="1582" y="1461"/>
                </a:cubicBezTo>
                <a:cubicBezTo>
                  <a:pt x="1591" y="1458"/>
                  <a:pt x="1609" y="1452"/>
                  <a:pt x="1609" y="1452"/>
                </a:cubicBezTo>
                <a:cubicBezTo>
                  <a:pt x="1658" y="1455"/>
                  <a:pt x="1759" y="1476"/>
                  <a:pt x="1817" y="1461"/>
                </a:cubicBezTo>
                <a:cubicBezTo>
                  <a:pt x="1821" y="1457"/>
                  <a:pt x="1850" y="1431"/>
                  <a:pt x="1852" y="1426"/>
                </a:cubicBezTo>
                <a:cubicBezTo>
                  <a:pt x="1867" y="1395"/>
                  <a:pt x="1851" y="1360"/>
                  <a:pt x="1896" y="1357"/>
                </a:cubicBezTo>
                <a:cubicBezTo>
                  <a:pt x="1963" y="1352"/>
                  <a:pt x="2029" y="1351"/>
                  <a:pt x="2096" y="1348"/>
                </a:cubicBezTo>
                <a:cubicBezTo>
                  <a:pt x="2110" y="1345"/>
                  <a:pt x="2124" y="1337"/>
                  <a:pt x="2139" y="1339"/>
                </a:cubicBezTo>
                <a:cubicBezTo>
                  <a:pt x="2207" y="1347"/>
                  <a:pt x="2225" y="1443"/>
                  <a:pt x="2261" y="1487"/>
                </a:cubicBezTo>
                <a:cubicBezTo>
                  <a:pt x="2275" y="1504"/>
                  <a:pt x="2313" y="1515"/>
                  <a:pt x="2330" y="1522"/>
                </a:cubicBezTo>
                <a:cubicBezTo>
                  <a:pt x="2344" y="1562"/>
                  <a:pt x="2356" y="1592"/>
                  <a:pt x="2383" y="1626"/>
                </a:cubicBezTo>
                <a:cubicBezTo>
                  <a:pt x="2386" y="1635"/>
                  <a:pt x="2382" y="1649"/>
                  <a:pt x="2391" y="1652"/>
                </a:cubicBezTo>
                <a:cubicBezTo>
                  <a:pt x="2424" y="1663"/>
                  <a:pt x="2436" y="1643"/>
                  <a:pt x="2452" y="1626"/>
                </a:cubicBezTo>
                <a:cubicBezTo>
                  <a:pt x="2455" y="1617"/>
                  <a:pt x="2461" y="1609"/>
                  <a:pt x="2461" y="1600"/>
                </a:cubicBezTo>
                <a:cubicBezTo>
                  <a:pt x="2461" y="1450"/>
                  <a:pt x="2462" y="1482"/>
                  <a:pt x="2374" y="1409"/>
                </a:cubicBezTo>
                <a:cubicBezTo>
                  <a:pt x="2335" y="1376"/>
                  <a:pt x="2300" y="1327"/>
                  <a:pt x="2269" y="1287"/>
                </a:cubicBezTo>
                <a:cubicBezTo>
                  <a:pt x="2248" y="1219"/>
                  <a:pt x="2245" y="1189"/>
                  <a:pt x="2261" y="1105"/>
                </a:cubicBezTo>
                <a:cubicBezTo>
                  <a:pt x="2262" y="1102"/>
                  <a:pt x="2294" y="1072"/>
                  <a:pt x="2296" y="1070"/>
                </a:cubicBezTo>
                <a:cubicBezTo>
                  <a:pt x="2340" y="1026"/>
                  <a:pt x="2383" y="984"/>
                  <a:pt x="2426" y="939"/>
                </a:cubicBezTo>
                <a:cubicBezTo>
                  <a:pt x="2442" y="891"/>
                  <a:pt x="2453" y="843"/>
                  <a:pt x="2435" y="792"/>
                </a:cubicBezTo>
                <a:cubicBezTo>
                  <a:pt x="2431" y="782"/>
                  <a:pt x="2416" y="782"/>
                  <a:pt x="2409" y="774"/>
                </a:cubicBezTo>
                <a:cubicBezTo>
                  <a:pt x="2399" y="764"/>
                  <a:pt x="2392" y="750"/>
                  <a:pt x="2383" y="739"/>
                </a:cubicBezTo>
                <a:cubicBezTo>
                  <a:pt x="2378" y="733"/>
                  <a:pt x="2371" y="728"/>
                  <a:pt x="2365" y="722"/>
                </a:cubicBezTo>
                <a:cubicBezTo>
                  <a:pt x="2368" y="687"/>
                  <a:pt x="2362" y="651"/>
                  <a:pt x="2374" y="618"/>
                </a:cubicBezTo>
                <a:cubicBezTo>
                  <a:pt x="2384" y="589"/>
                  <a:pt x="2417" y="573"/>
                  <a:pt x="2435" y="548"/>
                </a:cubicBezTo>
                <a:cubicBezTo>
                  <a:pt x="2445" y="450"/>
                  <a:pt x="2449" y="420"/>
                  <a:pt x="2539" y="374"/>
                </a:cubicBezTo>
                <a:cubicBezTo>
                  <a:pt x="2545" y="365"/>
                  <a:pt x="2554" y="358"/>
                  <a:pt x="2556" y="348"/>
                </a:cubicBezTo>
                <a:cubicBezTo>
                  <a:pt x="2557" y="345"/>
                  <a:pt x="2531" y="256"/>
                  <a:pt x="2530" y="253"/>
                </a:cubicBezTo>
                <a:cubicBezTo>
                  <a:pt x="2533" y="235"/>
                  <a:pt x="2532" y="217"/>
                  <a:pt x="2539" y="200"/>
                </a:cubicBezTo>
                <a:cubicBezTo>
                  <a:pt x="2547" y="181"/>
                  <a:pt x="2574" y="148"/>
                  <a:pt x="2574" y="148"/>
                </a:cubicBezTo>
                <a:cubicBezTo>
                  <a:pt x="2589" y="92"/>
                  <a:pt x="2580" y="87"/>
                  <a:pt x="2530" y="61"/>
                </a:cubicBezTo>
                <a:cubicBezTo>
                  <a:pt x="2519" y="47"/>
                  <a:pt x="2511" y="28"/>
                  <a:pt x="2496" y="18"/>
                </a:cubicBezTo>
                <a:cubicBezTo>
                  <a:pt x="2481" y="7"/>
                  <a:pt x="2443" y="0"/>
                  <a:pt x="2443" y="0"/>
                </a:cubicBezTo>
                <a:cubicBezTo>
                  <a:pt x="2378" y="69"/>
                  <a:pt x="2464" y="173"/>
                  <a:pt x="2356" y="209"/>
                </a:cubicBezTo>
                <a:cubicBezTo>
                  <a:pt x="2342" y="214"/>
                  <a:pt x="2327" y="215"/>
                  <a:pt x="2313" y="218"/>
                </a:cubicBezTo>
                <a:cubicBezTo>
                  <a:pt x="2295" y="230"/>
                  <a:pt x="2282" y="236"/>
                  <a:pt x="2269" y="253"/>
                </a:cubicBezTo>
                <a:cubicBezTo>
                  <a:pt x="2257" y="270"/>
                  <a:pt x="2235" y="305"/>
                  <a:pt x="2235" y="305"/>
                </a:cubicBezTo>
                <a:cubicBezTo>
                  <a:pt x="2216" y="378"/>
                  <a:pt x="2209" y="385"/>
                  <a:pt x="2139" y="409"/>
                </a:cubicBezTo>
                <a:cubicBezTo>
                  <a:pt x="2127" y="426"/>
                  <a:pt x="2119" y="446"/>
                  <a:pt x="2104" y="461"/>
                </a:cubicBezTo>
                <a:cubicBezTo>
                  <a:pt x="2090" y="476"/>
                  <a:pt x="2073" y="488"/>
                  <a:pt x="2061" y="505"/>
                </a:cubicBezTo>
                <a:cubicBezTo>
                  <a:pt x="2055" y="514"/>
                  <a:pt x="2052" y="526"/>
                  <a:pt x="2043" y="531"/>
                </a:cubicBezTo>
                <a:cubicBezTo>
                  <a:pt x="2030" y="538"/>
                  <a:pt x="2014" y="536"/>
                  <a:pt x="2000" y="539"/>
                </a:cubicBezTo>
                <a:cubicBezTo>
                  <a:pt x="1991" y="533"/>
                  <a:pt x="1980" y="531"/>
                  <a:pt x="1974" y="522"/>
                </a:cubicBezTo>
                <a:cubicBezTo>
                  <a:pt x="1964" y="507"/>
                  <a:pt x="1956" y="470"/>
                  <a:pt x="1956" y="470"/>
                </a:cubicBezTo>
                <a:cubicBezTo>
                  <a:pt x="1953" y="429"/>
                  <a:pt x="1960" y="387"/>
                  <a:pt x="1948" y="348"/>
                </a:cubicBezTo>
                <a:cubicBezTo>
                  <a:pt x="1944" y="336"/>
                  <a:pt x="1924" y="338"/>
                  <a:pt x="1913" y="331"/>
                </a:cubicBezTo>
                <a:cubicBezTo>
                  <a:pt x="1895" y="320"/>
                  <a:pt x="1876" y="311"/>
                  <a:pt x="1861" y="296"/>
                </a:cubicBezTo>
                <a:cubicBezTo>
                  <a:pt x="1742" y="177"/>
                  <a:pt x="1552" y="222"/>
                  <a:pt x="1400" y="218"/>
                </a:cubicBezTo>
                <a:cubicBezTo>
                  <a:pt x="1207" y="168"/>
                  <a:pt x="1310" y="199"/>
                  <a:pt x="895" y="192"/>
                </a:cubicBezTo>
                <a:cubicBezTo>
                  <a:pt x="728" y="167"/>
                  <a:pt x="581" y="154"/>
                  <a:pt x="408" y="148"/>
                </a:cubicBezTo>
                <a:cubicBezTo>
                  <a:pt x="318" y="132"/>
                  <a:pt x="230" y="96"/>
                  <a:pt x="139" y="96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462" name="Group 6"/>
          <p:cNvGrpSpPr>
            <a:grpSpLocks/>
          </p:cNvGrpSpPr>
          <p:nvPr/>
        </p:nvGrpSpPr>
        <p:grpSpPr bwMode="auto">
          <a:xfrm>
            <a:off x="8353325" y="1920693"/>
            <a:ext cx="1042987" cy="1162050"/>
            <a:chOff x="4368" y="2352"/>
            <a:chExt cx="847" cy="921"/>
          </a:xfrm>
        </p:grpSpPr>
        <p:sp>
          <p:nvSpPr>
            <p:cNvPr id="19495" name="Freeform 7"/>
            <p:cNvSpPr>
              <a:spLocks/>
            </p:cNvSpPr>
            <p:nvPr/>
          </p:nvSpPr>
          <p:spPr bwMode="auto">
            <a:xfrm>
              <a:off x="4368" y="2688"/>
              <a:ext cx="299" cy="321"/>
            </a:xfrm>
            <a:custGeom>
              <a:avLst/>
              <a:gdLst>
                <a:gd name="T0" fmla="*/ 208 w 299"/>
                <a:gd name="T1" fmla="*/ 0 h 321"/>
                <a:gd name="T2" fmla="*/ 60 w 299"/>
                <a:gd name="T3" fmla="*/ 70 h 321"/>
                <a:gd name="T4" fmla="*/ 43 w 299"/>
                <a:gd name="T5" fmla="*/ 183 h 321"/>
                <a:gd name="T6" fmla="*/ 0 w 299"/>
                <a:gd name="T7" fmla="*/ 235 h 321"/>
                <a:gd name="T8" fmla="*/ 156 w 299"/>
                <a:gd name="T9" fmla="*/ 279 h 321"/>
                <a:gd name="T10" fmla="*/ 226 w 299"/>
                <a:gd name="T11" fmla="*/ 192 h 321"/>
                <a:gd name="T12" fmla="*/ 243 w 299"/>
                <a:gd name="T13" fmla="*/ 139 h 321"/>
                <a:gd name="T14" fmla="*/ 287 w 299"/>
                <a:gd name="T15" fmla="*/ 105 h 321"/>
                <a:gd name="T16" fmla="*/ 260 w 299"/>
                <a:gd name="T17" fmla="*/ 9 h 321"/>
                <a:gd name="T18" fmla="*/ 208 w 299"/>
                <a:gd name="T19" fmla="*/ 0 h 3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9"/>
                <a:gd name="T31" fmla="*/ 0 h 321"/>
                <a:gd name="T32" fmla="*/ 299 w 299"/>
                <a:gd name="T33" fmla="*/ 321 h 3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9" h="321">
                  <a:moveTo>
                    <a:pt x="208" y="0"/>
                  </a:moveTo>
                  <a:cubicBezTo>
                    <a:pt x="161" y="50"/>
                    <a:pt x="129" y="60"/>
                    <a:pt x="60" y="70"/>
                  </a:cubicBezTo>
                  <a:cubicBezTo>
                    <a:pt x="49" y="106"/>
                    <a:pt x="54" y="147"/>
                    <a:pt x="43" y="183"/>
                  </a:cubicBezTo>
                  <a:cubicBezTo>
                    <a:pt x="36" y="204"/>
                    <a:pt x="12" y="216"/>
                    <a:pt x="0" y="235"/>
                  </a:cubicBezTo>
                  <a:cubicBezTo>
                    <a:pt x="20" y="321"/>
                    <a:pt x="50" y="286"/>
                    <a:pt x="156" y="279"/>
                  </a:cubicBezTo>
                  <a:cubicBezTo>
                    <a:pt x="218" y="263"/>
                    <a:pt x="209" y="248"/>
                    <a:pt x="226" y="192"/>
                  </a:cubicBezTo>
                  <a:cubicBezTo>
                    <a:pt x="231" y="174"/>
                    <a:pt x="227" y="149"/>
                    <a:pt x="243" y="139"/>
                  </a:cubicBezTo>
                  <a:cubicBezTo>
                    <a:pt x="276" y="117"/>
                    <a:pt x="261" y="129"/>
                    <a:pt x="287" y="105"/>
                  </a:cubicBezTo>
                  <a:cubicBezTo>
                    <a:pt x="299" y="65"/>
                    <a:pt x="283" y="42"/>
                    <a:pt x="260" y="9"/>
                  </a:cubicBezTo>
                  <a:cubicBezTo>
                    <a:pt x="200" y="29"/>
                    <a:pt x="208" y="44"/>
                    <a:pt x="208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6" name="Freeform 8"/>
            <p:cNvSpPr>
              <a:spLocks/>
            </p:cNvSpPr>
            <p:nvPr/>
          </p:nvSpPr>
          <p:spPr bwMode="auto">
            <a:xfrm>
              <a:off x="4608" y="2352"/>
              <a:ext cx="607" cy="921"/>
            </a:xfrm>
            <a:custGeom>
              <a:avLst/>
              <a:gdLst>
                <a:gd name="T0" fmla="*/ 279 w 607"/>
                <a:gd name="T1" fmla="*/ 0 h 921"/>
                <a:gd name="T2" fmla="*/ 174 w 607"/>
                <a:gd name="T3" fmla="*/ 104 h 921"/>
                <a:gd name="T4" fmla="*/ 140 w 607"/>
                <a:gd name="T5" fmla="*/ 182 h 921"/>
                <a:gd name="T6" fmla="*/ 192 w 607"/>
                <a:gd name="T7" fmla="*/ 400 h 921"/>
                <a:gd name="T8" fmla="*/ 87 w 607"/>
                <a:gd name="T9" fmla="*/ 695 h 921"/>
                <a:gd name="T10" fmla="*/ 0 w 607"/>
                <a:gd name="T11" fmla="*/ 852 h 921"/>
                <a:gd name="T12" fmla="*/ 70 w 607"/>
                <a:gd name="T13" fmla="*/ 921 h 921"/>
                <a:gd name="T14" fmla="*/ 166 w 607"/>
                <a:gd name="T15" fmla="*/ 913 h 921"/>
                <a:gd name="T16" fmla="*/ 340 w 607"/>
                <a:gd name="T17" fmla="*/ 860 h 921"/>
                <a:gd name="T18" fmla="*/ 496 w 607"/>
                <a:gd name="T19" fmla="*/ 834 h 921"/>
                <a:gd name="T20" fmla="*/ 583 w 607"/>
                <a:gd name="T21" fmla="*/ 782 h 921"/>
                <a:gd name="T22" fmla="*/ 557 w 607"/>
                <a:gd name="T23" fmla="*/ 634 h 921"/>
                <a:gd name="T24" fmla="*/ 435 w 607"/>
                <a:gd name="T25" fmla="*/ 513 h 921"/>
                <a:gd name="T26" fmla="*/ 400 w 607"/>
                <a:gd name="T27" fmla="*/ 460 h 921"/>
                <a:gd name="T28" fmla="*/ 366 w 607"/>
                <a:gd name="T29" fmla="*/ 356 h 921"/>
                <a:gd name="T30" fmla="*/ 374 w 607"/>
                <a:gd name="T31" fmla="*/ 87 h 921"/>
                <a:gd name="T32" fmla="*/ 279 w 607"/>
                <a:gd name="T33" fmla="*/ 0 h 9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7"/>
                <a:gd name="T52" fmla="*/ 0 h 921"/>
                <a:gd name="T53" fmla="*/ 607 w 607"/>
                <a:gd name="T54" fmla="*/ 921 h 9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7" h="921">
                  <a:moveTo>
                    <a:pt x="279" y="0"/>
                  </a:moveTo>
                  <a:cubicBezTo>
                    <a:pt x="244" y="34"/>
                    <a:pt x="210" y="70"/>
                    <a:pt x="174" y="104"/>
                  </a:cubicBezTo>
                  <a:cubicBezTo>
                    <a:pt x="165" y="133"/>
                    <a:pt x="149" y="153"/>
                    <a:pt x="140" y="182"/>
                  </a:cubicBezTo>
                  <a:cubicBezTo>
                    <a:pt x="144" y="252"/>
                    <a:pt x="137" y="345"/>
                    <a:pt x="192" y="400"/>
                  </a:cubicBezTo>
                  <a:cubicBezTo>
                    <a:pt x="222" y="530"/>
                    <a:pt x="175" y="612"/>
                    <a:pt x="87" y="695"/>
                  </a:cubicBezTo>
                  <a:cubicBezTo>
                    <a:pt x="70" y="750"/>
                    <a:pt x="20" y="795"/>
                    <a:pt x="0" y="852"/>
                  </a:cubicBezTo>
                  <a:cubicBezTo>
                    <a:pt x="11" y="896"/>
                    <a:pt x="27" y="908"/>
                    <a:pt x="70" y="921"/>
                  </a:cubicBezTo>
                  <a:cubicBezTo>
                    <a:pt x="102" y="918"/>
                    <a:pt x="134" y="917"/>
                    <a:pt x="166" y="913"/>
                  </a:cubicBezTo>
                  <a:cubicBezTo>
                    <a:pt x="225" y="905"/>
                    <a:pt x="282" y="874"/>
                    <a:pt x="340" y="860"/>
                  </a:cubicBezTo>
                  <a:cubicBezTo>
                    <a:pt x="391" y="848"/>
                    <a:pt x="444" y="845"/>
                    <a:pt x="496" y="834"/>
                  </a:cubicBezTo>
                  <a:cubicBezTo>
                    <a:pt x="573" y="796"/>
                    <a:pt x="548" y="819"/>
                    <a:pt x="583" y="782"/>
                  </a:cubicBezTo>
                  <a:cubicBezTo>
                    <a:pt x="602" y="727"/>
                    <a:pt x="607" y="669"/>
                    <a:pt x="557" y="634"/>
                  </a:cubicBezTo>
                  <a:cubicBezTo>
                    <a:pt x="526" y="587"/>
                    <a:pt x="475" y="553"/>
                    <a:pt x="435" y="513"/>
                  </a:cubicBezTo>
                  <a:cubicBezTo>
                    <a:pt x="420" y="498"/>
                    <a:pt x="400" y="460"/>
                    <a:pt x="400" y="460"/>
                  </a:cubicBezTo>
                  <a:cubicBezTo>
                    <a:pt x="389" y="423"/>
                    <a:pt x="373" y="395"/>
                    <a:pt x="366" y="356"/>
                  </a:cubicBezTo>
                  <a:cubicBezTo>
                    <a:pt x="373" y="271"/>
                    <a:pt x="395" y="172"/>
                    <a:pt x="374" y="87"/>
                  </a:cubicBezTo>
                  <a:cubicBezTo>
                    <a:pt x="360" y="33"/>
                    <a:pt x="304" y="39"/>
                    <a:pt x="279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463" name="Oval 9"/>
          <p:cNvSpPr>
            <a:spLocks noChangeArrowheads="1"/>
          </p:cNvSpPr>
          <p:nvPr/>
        </p:nvSpPr>
        <p:spPr bwMode="auto">
          <a:xfrm>
            <a:off x="5999385" y="2984152"/>
            <a:ext cx="147638" cy="1539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464" name="Oval 10"/>
          <p:cNvSpPr>
            <a:spLocks noChangeArrowheads="1"/>
          </p:cNvSpPr>
          <p:nvPr/>
        </p:nvSpPr>
        <p:spPr bwMode="auto">
          <a:xfrm>
            <a:off x="9088337" y="2714443"/>
            <a:ext cx="149225" cy="152400"/>
          </a:xfrm>
          <a:prstGeom prst="ellipse">
            <a:avLst/>
          </a:prstGeom>
          <a:solidFill>
            <a:srgbClr val="00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CC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65" name="Oval 11"/>
          <p:cNvSpPr>
            <a:spLocks noChangeArrowheads="1"/>
          </p:cNvSpPr>
          <p:nvPr/>
        </p:nvSpPr>
        <p:spPr bwMode="auto">
          <a:xfrm>
            <a:off x="3027262" y="3173231"/>
            <a:ext cx="149225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466" name="Oval 12"/>
          <p:cNvSpPr>
            <a:spLocks noChangeArrowheads="1"/>
          </p:cNvSpPr>
          <p:nvPr/>
        </p:nvSpPr>
        <p:spPr bwMode="auto">
          <a:xfrm>
            <a:off x="5373587" y="3173231"/>
            <a:ext cx="149225" cy="1524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467" name="Oval 14"/>
          <p:cNvSpPr>
            <a:spLocks noChangeArrowheads="1"/>
          </p:cNvSpPr>
          <p:nvPr/>
        </p:nvSpPr>
        <p:spPr bwMode="auto">
          <a:xfrm>
            <a:off x="5741887" y="3097031"/>
            <a:ext cx="149225" cy="1524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468" name="Freeform 15"/>
          <p:cNvSpPr>
            <a:spLocks/>
          </p:cNvSpPr>
          <p:nvPr/>
        </p:nvSpPr>
        <p:spPr bwMode="auto">
          <a:xfrm>
            <a:off x="5797449" y="2950982"/>
            <a:ext cx="195262" cy="136525"/>
          </a:xfrm>
          <a:custGeom>
            <a:avLst/>
            <a:gdLst>
              <a:gd name="T0" fmla="*/ 0 w 126"/>
              <a:gd name="T1" fmla="*/ 2147483646 h 85"/>
              <a:gd name="T2" fmla="*/ 2147483646 w 126"/>
              <a:gd name="T3" fmla="*/ 2147483646 h 85"/>
              <a:gd name="T4" fmla="*/ 2147483646 w 126"/>
              <a:gd name="T5" fmla="*/ 2147483646 h 85"/>
              <a:gd name="T6" fmla="*/ 0 60000 65536"/>
              <a:gd name="T7" fmla="*/ 0 60000 65536"/>
              <a:gd name="T8" fmla="*/ 0 60000 65536"/>
              <a:gd name="T9" fmla="*/ 0 w 126"/>
              <a:gd name="T10" fmla="*/ 0 h 85"/>
              <a:gd name="T11" fmla="*/ 126 w 126"/>
              <a:gd name="T12" fmla="*/ 85 h 8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6" h="85">
                <a:moveTo>
                  <a:pt x="0" y="85"/>
                </a:moveTo>
                <a:cubicBezTo>
                  <a:pt x="10" y="49"/>
                  <a:pt x="21" y="14"/>
                  <a:pt x="42" y="7"/>
                </a:cubicBezTo>
                <a:cubicBezTo>
                  <a:pt x="63" y="0"/>
                  <a:pt x="113" y="37"/>
                  <a:pt x="126" y="43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 type="none" w="med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9" name="Freeform 16"/>
          <p:cNvSpPr>
            <a:spLocks/>
          </p:cNvSpPr>
          <p:nvPr/>
        </p:nvSpPr>
        <p:spPr bwMode="auto">
          <a:xfrm>
            <a:off x="6091137" y="2177901"/>
            <a:ext cx="2938463" cy="812768"/>
          </a:xfrm>
          <a:custGeom>
            <a:avLst/>
            <a:gdLst>
              <a:gd name="T0" fmla="*/ 0 w 9683"/>
              <a:gd name="T1" fmla="*/ 2147483646 h 10000"/>
              <a:gd name="T2" fmla="*/ 2147483646 w 9683"/>
              <a:gd name="T3" fmla="*/ 2147483646 h 10000"/>
              <a:gd name="T4" fmla="*/ 2147483646 w 9683"/>
              <a:gd name="T5" fmla="*/ 2147483646 h 10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683" h="10000">
                <a:moveTo>
                  <a:pt x="0" y="10000"/>
                </a:moveTo>
                <a:cubicBezTo>
                  <a:pt x="1682" y="5526"/>
                  <a:pt x="3417" y="1052"/>
                  <a:pt x="5031" y="526"/>
                </a:cubicBezTo>
                <a:cubicBezTo>
                  <a:pt x="6645" y="0"/>
                  <a:pt x="8032" y="3421"/>
                  <a:pt x="9683" y="6842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 type="none" w="med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0" name="Freeform 17"/>
          <p:cNvSpPr>
            <a:spLocks/>
          </p:cNvSpPr>
          <p:nvPr/>
        </p:nvSpPr>
        <p:spPr bwMode="auto">
          <a:xfrm>
            <a:off x="3140103" y="2674202"/>
            <a:ext cx="2246313" cy="473075"/>
          </a:xfrm>
          <a:custGeom>
            <a:avLst/>
            <a:gdLst>
              <a:gd name="T0" fmla="*/ 0 w 1404"/>
              <a:gd name="T1" fmla="*/ 2147483646 h 333"/>
              <a:gd name="T2" fmla="*/ 2147483646 w 1404"/>
              <a:gd name="T3" fmla="*/ 2147483646 h 333"/>
              <a:gd name="T4" fmla="*/ 2147483646 w 1404"/>
              <a:gd name="T5" fmla="*/ 2147483646 h 333"/>
              <a:gd name="T6" fmla="*/ 0 60000 65536"/>
              <a:gd name="T7" fmla="*/ 0 60000 65536"/>
              <a:gd name="T8" fmla="*/ 0 60000 65536"/>
              <a:gd name="T9" fmla="*/ 0 w 1404"/>
              <a:gd name="T10" fmla="*/ 0 h 333"/>
              <a:gd name="T11" fmla="*/ 1404 w 1404"/>
              <a:gd name="T12" fmla="*/ 333 h 3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04" h="333">
                <a:moveTo>
                  <a:pt x="0" y="315"/>
                </a:moveTo>
                <a:cubicBezTo>
                  <a:pt x="285" y="157"/>
                  <a:pt x="570" y="0"/>
                  <a:pt x="804" y="3"/>
                </a:cubicBezTo>
                <a:cubicBezTo>
                  <a:pt x="1038" y="6"/>
                  <a:pt x="1221" y="169"/>
                  <a:pt x="1404" y="333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 type="none" w="med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1" name="Text Box 18"/>
          <p:cNvSpPr txBox="1">
            <a:spLocks noChangeArrowheads="1"/>
          </p:cNvSpPr>
          <p:nvPr/>
        </p:nvSpPr>
        <p:spPr bwMode="auto">
          <a:xfrm>
            <a:off x="5602188" y="3218697"/>
            <a:ext cx="758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Dayton, Ohio</a:t>
            </a:r>
          </a:p>
        </p:txBody>
      </p:sp>
      <p:sp>
        <p:nvSpPr>
          <p:cNvPr id="19472" name="Text Box 19"/>
          <p:cNvSpPr txBox="1">
            <a:spLocks noChangeArrowheads="1"/>
          </p:cNvSpPr>
          <p:nvPr/>
        </p:nvSpPr>
        <p:spPr bwMode="auto">
          <a:xfrm>
            <a:off x="6591523" y="2815854"/>
            <a:ext cx="1117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OHIO STATE</a:t>
            </a:r>
          </a:p>
        </p:txBody>
      </p:sp>
      <p:sp>
        <p:nvSpPr>
          <p:cNvPr id="19473" name="Text Box 20"/>
          <p:cNvSpPr txBox="1">
            <a:spLocks noChangeArrowheads="1"/>
          </p:cNvSpPr>
          <p:nvPr/>
        </p:nvSpPr>
        <p:spPr bwMode="auto">
          <a:xfrm>
            <a:off x="9547560" y="2853560"/>
            <a:ext cx="11223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CAMBRIDGE</a:t>
            </a:r>
          </a:p>
        </p:txBody>
      </p:sp>
      <p:sp>
        <p:nvSpPr>
          <p:cNvPr id="19474" name="Text Box 21"/>
          <p:cNvSpPr txBox="1">
            <a:spLocks noChangeArrowheads="1"/>
          </p:cNvSpPr>
          <p:nvPr/>
        </p:nvSpPr>
        <p:spPr bwMode="auto">
          <a:xfrm>
            <a:off x="5152925" y="3333568"/>
            <a:ext cx="5556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UIUC</a:t>
            </a:r>
          </a:p>
        </p:txBody>
      </p:sp>
      <p:sp>
        <p:nvSpPr>
          <p:cNvPr id="19475" name="Text Box 22"/>
          <p:cNvSpPr txBox="1">
            <a:spLocks noChangeArrowheads="1"/>
          </p:cNvSpPr>
          <p:nvPr/>
        </p:nvSpPr>
        <p:spPr bwMode="auto">
          <a:xfrm>
            <a:off x="5669235" y="1470480"/>
            <a:ext cx="5207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1978</a:t>
            </a:r>
          </a:p>
        </p:txBody>
      </p:sp>
      <p:sp>
        <p:nvSpPr>
          <p:cNvPr id="19476" name="Text Box 23"/>
          <p:cNvSpPr txBox="1">
            <a:spLocks noChangeArrowheads="1"/>
          </p:cNvSpPr>
          <p:nvPr/>
        </p:nvSpPr>
        <p:spPr bwMode="auto">
          <a:xfrm>
            <a:off x="7477024" y="2244543"/>
            <a:ext cx="5207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1977</a:t>
            </a:r>
          </a:p>
        </p:txBody>
      </p:sp>
      <p:sp>
        <p:nvSpPr>
          <p:cNvPr id="19477" name="Text Box 24"/>
          <p:cNvSpPr txBox="1">
            <a:spLocks noChangeArrowheads="1"/>
          </p:cNvSpPr>
          <p:nvPr/>
        </p:nvSpPr>
        <p:spPr bwMode="auto">
          <a:xfrm>
            <a:off x="4125465" y="2426294"/>
            <a:ext cx="520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1981</a:t>
            </a:r>
          </a:p>
        </p:txBody>
      </p:sp>
      <p:sp>
        <p:nvSpPr>
          <p:cNvPr id="19478" name="Text Box 25"/>
          <p:cNvSpPr txBox="1">
            <a:spLocks noChangeArrowheads="1"/>
          </p:cNvSpPr>
          <p:nvPr/>
        </p:nvSpPr>
        <p:spPr bwMode="auto">
          <a:xfrm>
            <a:off x="5362474" y="2766229"/>
            <a:ext cx="5207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1968</a:t>
            </a:r>
          </a:p>
        </p:txBody>
      </p:sp>
      <p:sp>
        <p:nvSpPr>
          <p:cNvPr id="19479" name="Freeform 26"/>
          <p:cNvSpPr>
            <a:spLocks/>
          </p:cNvSpPr>
          <p:nvPr/>
        </p:nvSpPr>
        <p:spPr bwMode="auto">
          <a:xfrm>
            <a:off x="3184424" y="3038294"/>
            <a:ext cx="2178050" cy="201010"/>
          </a:xfrm>
          <a:custGeom>
            <a:avLst/>
            <a:gdLst>
              <a:gd name="T0" fmla="*/ 0 w 1404"/>
              <a:gd name="T1" fmla="*/ 2147483646 h 333"/>
              <a:gd name="T2" fmla="*/ 2147483646 w 1404"/>
              <a:gd name="T3" fmla="*/ 2147483646 h 333"/>
              <a:gd name="T4" fmla="*/ 2147483646 w 1404"/>
              <a:gd name="T5" fmla="*/ 2147483646 h 333"/>
              <a:gd name="T6" fmla="*/ 0 60000 65536"/>
              <a:gd name="T7" fmla="*/ 0 60000 65536"/>
              <a:gd name="T8" fmla="*/ 0 60000 65536"/>
              <a:gd name="T9" fmla="*/ 0 w 1404"/>
              <a:gd name="T10" fmla="*/ 0 h 333"/>
              <a:gd name="T11" fmla="*/ 1404 w 1404"/>
              <a:gd name="T12" fmla="*/ 333 h 3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04" h="333">
                <a:moveTo>
                  <a:pt x="0" y="315"/>
                </a:moveTo>
                <a:cubicBezTo>
                  <a:pt x="285" y="157"/>
                  <a:pt x="570" y="0"/>
                  <a:pt x="804" y="3"/>
                </a:cubicBezTo>
                <a:cubicBezTo>
                  <a:pt x="1038" y="6"/>
                  <a:pt x="1221" y="169"/>
                  <a:pt x="1404" y="333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80" name="Freeform 27"/>
          <p:cNvSpPr>
            <a:spLocks/>
          </p:cNvSpPr>
          <p:nvPr/>
        </p:nvSpPr>
        <p:spPr bwMode="auto">
          <a:xfrm flipH="1" flipV="1">
            <a:off x="3176487" y="3318506"/>
            <a:ext cx="2200275" cy="144463"/>
          </a:xfrm>
          <a:custGeom>
            <a:avLst/>
            <a:gdLst>
              <a:gd name="T0" fmla="*/ 0 w 1404"/>
              <a:gd name="T1" fmla="*/ 2147483646 h 333"/>
              <a:gd name="T2" fmla="*/ 2147483646 w 1404"/>
              <a:gd name="T3" fmla="*/ 2147483646 h 333"/>
              <a:gd name="T4" fmla="*/ 2147483646 w 1404"/>
              <a:gd name="T5" fmla="*/ 2147483646 h 333"/>
              <a:gd name="T6" fmla="*/ 0 60000 65536"/>
              <a:gd name="T7" fmla="*/ 0 60000 65536"/>
              <a:gd name="T8" fmla="*/ 0 60000 65536"/>
              <a:gd name="T9" fmla="*/ 0 w 1404"/>
              <a:gd name="T10" fmla="*/ 0 h 333"/>
              <a:gd name="T11" fmla="*/ 1404 w 1404"/>
              <a:gd name="T12" fmla="*/ 333 h 3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04" h="333">
                <a:moveTo>
                  <a:pt x="0" y="315"/>
                </a:moveTo>
                <a:cubicBezTo>
                  <a:pt x="285" y="157"/>
                  <a:pt x="570" y="0"/>
                  <a:pt x="804" y="3"/>
                </a:cubicBezTo>
                <a:cubicBezTo>
                  <a:pt x="1038" y="6"/>
                  <a:pt x="1221" y="169"/>
                  <a:pt x="1404" y="333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81" name="Text Box 28"/>
          <p:cNvSpPr txBox="1">
            <a:spLocks noChangeArrowheads="1"/>
          </p:cNvSpPr>
          <p:nvPr/>
        </p:nvSpPr>
        <p:spPr bwMode="auto">
          <a:xfrm>
            <a:off x="4018977" y="2800343"/>
            <a:ext cx="6607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2001-2</a:t>
            </a:r>
            <a:endParaRPr lang="en-US" altLang="en-US" sz="12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482" name="Text Box 29"/>
          <p:cNvSpPr txBox="1">
            <a:spLocks noChangeArrowheads="1"/>
          </p:cNvSpPr>
          <p:nvPr/>
        </p:nvSpPr>
        <p:spPr bwMode="auto">
          <a:xfrm>
            <a:off x="3989156" y="3437667"/>
            <a:ext cx="7457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2018-19</a:t>
            </a:r>
            <a:endParaRPr lang="en-US" altLang="en-US" sz="12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483" name="Rectangle 30"/>
          <p:cNvSpPr>
            <a:spLocks noChangeArrowheads="1"/>
          </p:cNvSpPr>
          <p:nvPr/>
        </p:nvSpPr>
        <p:spPr bwMode="auto">
          <a:xfrm>
            <a:off x="3101874" y="5640966"/>
            <a:ext cx="6343952" cy="1103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Condensed Matter Physics</a:t>
            </a:r>
          </a:p>
          <a:p>
            <a:pPr algn="ctr" eaLnBrk="1" hangingPunct="1">
              <a:lnSpc>
                <a:spcPct val="110000"/>
              </a:lnSpc>
              <a:spcBef>
                <a:spcPct val="25000"/>
              </a:spcBef>
              <a:buFontTx/>
              <a:buNone/>
            </a:pPr>
            <a:r>
              <a:rPr lang="en-US" altLang="en-US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Superconducting materials and devices, </a:t>
            </a:r>
            <a:r>
              <a:rPr lang="en-US" altLang="en-US" sz="1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micro/nanofabrication</a:t>
            </a:r>
            <a:r>
              <a:rPr lang="en-US" altLang="en-US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en-US" sz="1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Josephson physics, SQUIDs, scanning SQUID microscopy</a:t>
            </a:r>
            <a:r>
              <a:rPr lang="en-US" altLang="en-US" sz="1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en-US" sz="14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topological materials, Majorana fermions, quantum information science</a:t>
            </a:r>
            <a:endParaRPr lang="en-US" altLang="en-US" sz="14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84" name="Text Box 31"/>
          <p:cNvSpPr txBox="1">
            <a:spLocks noChangeArrowheads="1"/>
          </p:cNvSpPr>
          <p:nvPr/>
        </p:nvSpPr>
        <p:spPr bwMode="auto">
          <a:xfrm>
            <a:off x="1655200" y="3300348"/>
            <a:ext cx="10953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(John Clarke)</a:t>
            </a:r>
          </a:p>
        </p:txBody>
      </p:sp>
      <p:sp>
        <p:nvSpPr>
          <p:cNvPr id="19485" name="Text Box 32"/>
          <p:cNvSpPr txBox="1">
            <a:spLocks noChangeArrowheads="1"/>
          </p:cNvSpPr>
          <p:nvPr/>
        </p:nvSpPr>
        <p:spPr bwMode="auto">
          <a:xfrm>
            <a:off x="6610573" y="3015879"/>
            <a:ext cx="11049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t>(Jim Garland)</a:t>
            </a:r>
          </a:p>
        </p:txBody>
      </p:sp>
      <p:sp>
        <p:nvSpPr>
          <p:cNvPr id="19486" name="Text Box 33"/>
          <p:cNvSpPr txBox="1">
            <a:spLocks noChangeArrowheads="1"/>
          </p:cNvSpPr>
          <p:nvPr/>
        </p:nvSpPr>
        <p:spPr bwMode="auto">
          <a:xfrm>
            <a:off x="9462096" y="3057362"/>
            <a:ext cx="12652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(John </a:t>
            </a:r>
            <a:r>
              <a:rPr lang="en-US" altLang="en-US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Waldram</a:t>
            </a:r>
            <a:r>
              <a:rPr lang="en-US" alt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19490" name="Freeform 26"/>
          <p:cNvSpPr>
            <a:spLocks/>
          </p:cNvSpPr>
          <p:nvPr/>
        </p:nvSpPr>
        <p:spPr bwMode="auto">
          <a:xfrm rot="21297735">
            <a:off x="3027262" y="1749244"/>
            <a:ext cx="6003925" cy="1177925"/>
          </a:xfrm>
          <a:custGeom>
            <a:avLst/>
            <a:gdLst>
              <a:gd name="T0" fmla="*/ 0 w 10000"/>
              <a:gd name="T1" fmla="*/ 2147483646 h 10868"/>
              <a:gd name="T2" fmla="*/ 2147483646 w 10000"/>
              <a:gd name="T3" fmla="*/ 2147483646 h 10868"/>
              <a:gd name="T4" fmla="*/ 2147483646 w 10000"/>
              <a:gd name="T5" fmla="*/ 2147483646 h 1086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0" h="10868">
                <a:moveTo>
                  <a:pt x="0" y="10226"/>
                </a:moveTo>
                <a:cubicBezTo>
                  <a:pt x="1977" y="4743"/>
                  <a:pt x="2852" y="0"/>
                  <a:pt x="4518" y="106"/>
                </a:cubicBezTo>
                <a:cubicBezTo>
                  <a:pt x="6184" y="213"/>
                  <a:pt x="8731" y="5175"/>
                  <a:pt x="10000" y="10868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 type="triangle" w="med" len="med"/>
            <a:tailEnd type="none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91" name="TextBox 1"/>
          <p:cNvSpPr txBox="1">
            <a:spLocks noChangeArrowheads="1"/>
          </p:cNvSpPr>
          <p:nvPr/>
        </p:nvSpPr>
        <p:spPr bwMode="auto">
          <a:xfrm>
            <a:off x="6134346" y="4803850"/>
            <a:ext cx="2328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</a:rPr>
              <a:t>Thesis:  Thermoelectric Effects in Superconductors</a:t>
            </a:r>
          </a:p>
        </p:txBody>
      </p:sp>
      <p:sp>
        <p:nvSpPr>
          <p:cNvPr id="19492" name="TextBox 37"/>
          <p:cNvSpPr txBox="1">
            <a:spLocks noChangeArrowheads="1"/>
          </p:cNvSpPr>
          <p:nvPr/>
        </p:nvSpPr>
        <p:spPr bwMode="auto">
          <a:xfrm>
            <a:off x="9149356" y="4879056"/>
            <a:ext cx="1890713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1200">
                <a:solidFill>
                  <a:srgbClr val="000000"/>
                </a:solidFill>
              </a:rPr>
              <a:t>Josephson effect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</a:rPr>
              <a:t>Non-equilibrium superconductivity</a:t>
            </a:r>
          </a:p>
        </p:txBody>
      </p:sp>
      <p:sp>
        <p:nvSpPr>
          <p:cNvPr id="19493" name="TextBox 38"/>
          <p:cNvSpPr txBox="1">
            <a:spLocks noChangeArrowheads="1"/>
          </p:cNvSpPr>
          <p:nvPr/>
        </p:nvSpPr>
        <p:spPr bwMode="auto">
          <a:xfrm>
            <a:off x="1067239" y="5101011"/>
            <a:ext cx="2125663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300"/>
              </a:spcAft>
              <a:buNone/>
            </a:pPr>
            <a:r>
              <a:rPr lang="en-US" altLang="en-US" sz="1200">
                <a:solidFill>
                  <a:srgbClr val="000000"/>
                </a:solidFill>
              </a:rPr>
              <a:t>Microfabrication</a:t>
            </a:r>
          </a:p>
          <a:p>
            <a:pPr algn="ctr">
              <a:spcBef>
                <a:spcPct val="0"/>
              </a:spcBef>
              <a:spcAft>
                <a:spcPts val="300"/>
              </a:spcAft>
              <a:buNone/>
            </a:pPr>
            <a:r>
              <a:rPr lang="en-US" altLang="en-US" sz="1200" dirty="0">
                <a:solidFill>
                  <a:srgbClr val="000000"/>
                </a:solidFill>
              </a:rPr>
              <a:t>Superconductor devices</a:t>
            </a:r>
          </a:p>
          <a:p>
            <a:pPr algn="ctr">
              <a:spcBef>
                <a:spcPct val="0"/>
              </a:spcBef>
              <a:spcAft>
                <a:spcPts val="300"/>
              </a:spcAft>
              <a:buNone/>
            </a:pPr>
            <a:r>
              <a:rPr lang="en-US" altLang="en-US" sz="1200" dirty="0">
                <a:solidFill>
                  <a:srgbClr val="000000"/>
                </a:solidFill>
              </a:rPr>
              <a:t>SQUIDs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5448199" y="3608206"/>
            <a:ext cx="0" cy="1892300"/>
          </a:xfrm>
          <a:prstGeom prst="straightConnector1">
            <a:avLst/>
          </a:prstGeom>
          <a:ln w="1905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9" r="23798" b="13415"/>
          <a:stretch/>
        </p:blipFill>
        <p:spPr>
          <a:xfrm>
            <a:off x="6625540" y="3325629"/>
            <a:ext cx="1083583" cy="14150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69"/>
          <a:stretch/>
        </p:blipFill>
        <p:spPr>
          <a:xfrm>
            <a:off x="1645009" y="3608206"/>
            <a:ext cx="1115756" cy="14305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4"/>
          <a:stretch/>
        </p:blipFill>
        <p:spPr>
          <a:xfrm>
            <a:off x="9521286" y="3395066"/>
            <a:ext cx="1146855" cy="142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40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46" t="11671" r="5806" b="5311"/>
          <a:stretch/>
        </p:blipFill>
        <p:spPr>
          <a:xfrm>
            <a:off x="81833" y="504825"/>
            <a:ext cx="12033084" cy="616743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" y="1750032"/>
            <a:ext cx="381738" cy="3677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796158" y="1813513"/>
            <a:ext cx="395829" cy="3970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1649813" y="4191615"/>
            <a:ext cx="457745" cy="1308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810451" y="504825"/>
            <a:ext cx="309229" cy="921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385" y="666519"/>
            <a:ext cx="371353" cy="921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2763" y="5860314"/>
            <a:ext cx="300612" cy="192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91595" y="67159"/>
            <a:ext cx="110950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The HISTORY of SUPERCONDUCTIVITY and SUPERCONDUCTOR DEVICES (1940-1970)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23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0231" t="11967" r="4884" b="5325"/>
          <a:stretch/>
        </p:blipFill>
        <p:spPr>
          <a:xfrm>
            <a:off x="2248931" y="554162"/>
            <a:ext cx="7281862" cy="61725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0862" y="42863"/>
            <a:ext cx="110950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The HISTORY of SUPERCONDUCTIVITY and SUPERCONDUCTOR DEVICES (1990-2000)</a:t>
            </a:r>
            <a:endParaRPr lang="en-US" sz="2000" b="1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8170" y="504827"/>
            <a:ext cx="492449" cy="4533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7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1" name="Text Box 13"/>
          <p:cNvSpPr txBox="1">
            <a:spLocks noChangeArrowheads="1"/>
          </p:cNvSpPr>
          <p:nvPr/>
        </p:nvSpPr>
        <p:spPr bwMode="auto">
          <a:xfrm>
            <a:off x="2017713" y="4297363"/>
            <a:ext cx="8102600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A50021"/>
                </a:solidFill>
                <a:latin typeface="Arial" panose="020B0604020202020204" pitchFamily="34" charset="0"/>
              </a:rPr>
              <a:t>Cryogenics</a:t>
            </a:r>
            <a:r>
              <a:rPr lang="en-US" altLang="en-US" sz="1800">
                <a:solidFill>
                  <a:srgbClr val="A50021"/>
                </a:solidFill>
                <a:latin typeface="Arial" panose="020B0604020202020204" pitchFamily="34" charset="0"/>
              </a:rPr>
              <a:t> – low temperature physics  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1800">
                <a:solidFill>
                  <a:srgbClr val="A50021"/>
                </a:solidFill>
                <a:latin typeface="Arial" panose="020B0604020202020204" pitchFamily="34" charset="0"/>
              </a:rPr>
              <a:t>Get rid of thermal motion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1800">
                <a:solidFill>
                  <a:srgbClr val="A50021"/>
                </a:solidFill>
                <a:latin typeface="Arial" panose="020B0604020202020204" pitchFamily="34" charset="0"/>
              </a:rPr>
              <a:t>Observe onset of new phenomena</a:t>
            </a:r>
          </a:p>
        </p:txBody>
      </p:sp>
      <p:grpSp>
        <p:nvGrpSpPr>
          <p:cNvPr id="13315" name="Group 4"/>
          <p:cNvGrpSpPr>
            <a:grpSpLocks/>
          </p:cNvGrpSpPr>
          <p:nvPr/>
        </p:nvGrpSpPr>
        <p:grpSpPr bwMode="auto">
          <a:xfrm>
            <a:off x="1734150" y="57107"/>
            <a:ext cx="7119938" cy="3987800"/>
            <a:chOff x="193675" y="36915"/>
            <a:chExt cx="7120685" cy="3986743"/>
          </a:xfrm>
        </p:grpSpPr>
        <p:sp>
          <p:nvSpPr>
            <p:cNvPr id="13324" name="Text Box 4"/>
            <p:cNvSpPr txBox="1">
              <a:spLocks noChangeArrowheads="1"/>
            </p:cNvSpPr>
            <p:nvPr/>
          </p:nvSpPr>
          <p:spPr bwMode="auto">
            <a:xfrm>
              <a:off x="193675" y="3500438"/>
              <a:ext cx="240823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Arial" panose="020B0604020202020204" pitchFamily="34" charset="0"/>
                </a:rPr>
                <a:t>Heike Kamerlingh Onnes </a:t>
              </a:r>
              <a:r>
                <a:rPr lang="en-US" altLang="en-US" sz="1400">
                  <a:solidFill>
                    <a:srgbClr val="006600"/>
                  </a:solidFill>
                  <a:latin typeface="Arial" panose="020B0604020202020204" pitchFamily="34" charset="0"/>
                </a:rPr>
                <a:t>Leiden, Netherlands</a:t>
              </a:r>
            </a:p>
          </p:txBody>
        </p:sp>
        <p:sp>
          <p:nvSpPr>
            <p:cNvPr id="13325" name="Text Box 8"/>
            <p:cNvSpPr txBox="1">
              <a:spLocks noChangeArrowheads="1"/>
            </p:cNvSpPr>
            <p:nvPr/>
          </p:nvSpPr>
          <p:spPr bwMode="auto">
            <a:xfrm>
              <a:off x="1775664" y="36915"/>
              <a:ext cx="553869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solidFill>
                    <a:srgbClr val="C00000"/>
                  </a:solidFill>
                  <a:latin typeface="Comic Sans MS" panose="030F0702030302020204" pitchFamily="66" charset="0"/>
                </a:rPr>
                <a:t>The Discovery of Superconductivity (1911)</a:t>
              </a:r>
            </a:p>
          </p:txBody>
        </p:sp>
        <p:pic>
          <p:nvPicPr>
            <p:cNvPr id="13326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813" y="663575"/>
              <a:ext cx="2003425" cy="282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327" name="Group 18"/>
            <p:cNvGrpSpPr>
              <a:grpSpLocks/>
            </p:cNvGrpSpPr>
            <p:nvPr/>
          </p:nvGrpSpPr>
          <p:grpSpPr bwMode="auto">
            <a:xfrm>
              <a:off x="2921000" y="657225"/>
              <a:ext cx="3168650" cy="2765425"/>
              <a:chOff x="2021" y="487"/>
              <a:chExt cx="1996" cy="1742"/>
            </a:xfrm>
          </p:grpSpPr>
          <p:pic>
            <p:nvPicPr>
              <p:cNvPr id="13328" name="Picture 1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21" y="487"/>
                <a:ext cx="1996" cy="1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329" name="Text Box 12"/>
              <p:cNvSpPr txBox="1">
                <a:spLocks noChangeArrowheads="1"/>
              </p:cNvSpPr>
              <p:nvPr/>
            </p:nvSpPr>
            <p:spPr bwMode="auto">
              <a:xfrm>
                <a:off x="2218" y="2035"/>
                <a:ext cx="1545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400">
                    <a:latin typeface="Arial" panose="020B0604020202020204" pitchFamily="34" charset="0"/>
                  </a:rPr>
                  <a:t>First to liquify helium in 1908</a:t>
                </a:r>
              </a:p>
            </p:txBody>
          </p:sp>
        </p:grp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7802563" y="663575"/>
            <a:ext cx="2651125" cy="2757488"/>
            <a:chOff x="6278563" y="663575"/>
            <a:chExt cx="2651125" cy="2757488"/>
          </a:xfrm>
        </p:grpSpPr>
        <p:pic>
          <p:nvPicPr>
            <p:cNvPr id="13322" name="Picture 14" descr="C:\Users\Dale\AppData\Local\Microsoft\Windows\Temporary Internet Files\Content.Outlook\XP83914L\Leiden 043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20" t="16960" r="23784" b="3520"/>
            <a:stretch>
              <a:fillRect/>
            </a:stretch>
          </p:blipFill>
          <p:spPr bwMode="auto">
            <a:xfrm>
              <a:off x="6380163" y="663575"/>
              <a:ext cx="2454275" cy="2379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3" name="Text Box 12"/>
            <p:cNvSpPr txBox="1">
              <a:spLocks noChangeArrowheads="1"/>
            </p:cNvSpPr>
            <p:nvPr/>
          </p:nvSpPr>
          <p:spPr bwMode="auto">
            <a:xfrm>
              <a:off x="6278563" y="3113088"/>
              <a:ext cx="26511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Arial" panose="020B0604020202020204" pitchFamily="34" charset="0"/>
                </a:rPr>
                <a:t>Kamerlingh Onnes Lab, Leiden</a:t>
              </a:r>
            </a:p>
          </p:txBody>
        </p:sp>
      </p:grpSp>
      <p:sp>
        <p:nvSpPr>
          <p:cNvPr id="13317" name="Text Box 17"/>
          <p:cNvSpPr txBox="1">
            <a:spLocks noChangeArrowheads="1"/>
          </p:cNvSpPr>
          <p:nvPr/>
        </p:nvSpPr>
        <p:spPr bwMode="auto">
          <a:xfrm>
            <a:off x="2522538" y="5756275"/>
            <a:ext cx="3073400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99"/>
                </a:solidFill>
                <a:latin typeface="Arial" panose="020B0604020202020204" pitchFamily="34" charset="0"/>
              </a:rPr>
              <a:t>Superconductivity  </a:t>
            </a:r>
            <a:r>
              <a:rPr lang="en-US" altLang="en-US" sz="1800" b="1">
                <a:solidFill>
                  <a:srgbClr val="000099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</a:t>
            </a:r>
            <a:r>
              <a:rPr lang="en-US" altLang="en-US" sz="1800" b="1">
                <a:solidFill>
                  <a:srgbClr val="000099"/>
                </a:solidFill>
                <a:latin typeface="Arial" panose="020B0604020202020204" pitchFamily="34" charset="0"/>
              </a:rPr>
              <a:t>  R=0</a:t>
            </a:r>
            <a:endParaRPr lang="en-US" altLang="en-US" sz="180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grpSp>
        <p:nvGrpSpPr>
          <p:cNvPr id="13318" name="Group 20"/>
          <p:cNvGrpSpPr>
            <a:grpSpLocks/>
          </p:cNvGrpSpPr>
          <p:nvPr/>
        </p:nvGrpSpPr>
        <p:grpSpPr bwMode="auto">
          <a:xfrm>
            <a:off x="6462326" y="3649663"/>
            <a:ext cx="3824288" cy="2979737"/>
            <a:chOff x="359183" y="246063"/>
            <a:chExt cx="6592480" cy="6165976"/>
          </a:xfrm>
        </p:grpSpPr>
        <p:pic>
          <p:nvPicPr>
            <p:cNvPr id="13319" name="Picture 2" descr="http://photos.aip.org/history/Thumbnails/kamerlingh-onnes_heike_h1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936"/>
            <a:stretch>
              <a:fillRect/>
            </a:stretch>
          </p:blipFill>
          <p:spPr bwMode="auto">
            <a:xfrm>
              <a:off x="2601913" y="246063"/>
              <a:ext cx="4349750" cy="5438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0" name="TextBox 2"/>
            <p:cNvSpPr txBox="1">
              <a:spLocks noChangeArrowheads="1"/>
            </p:cNvSpPr>
            <p:nvPr/>
          </p:nvSpPr>
          <p:spPr bwMode="auto">
            <a:xfrm>
              <a:off x="3436542" y="5775325"/>
              <a:ext cx="2680494" cy="636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latin typeface="Arial" panose="020B0604020202020204" pitchFamily="34" charset="0"/>
                </a:rPr>
                <a:t>Temperature (K)</a:t>
              </a:r>
            </a:p>
          </p:txBody>
        </p:sp>
        <p:sp>
          <p:nvSpPr>
            <p:cNvPr id="13321" name="TextBox 4"/>
            <p:cNvSpPr txBox="1">
              <a:spLocks noChangeArrowheads="1"/>
            </p:cNvSpPr>
            <p:nvPr/>
          </p:nvSpPr>
          <p:spPr bwMode="auto">
            <a:xfrm>
              <a:off x="359183" y="2965450"/>
              <a:ext cx="2474097" cy="636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latin typeface="Arial" panose="020B0604020202020204" pitchFamily="34" charset="0"/>
                </a:rPr>
                <a:t>Resistance (</a:t>
              </a:r>
              <a:r>
                <a:rPr lang="en-US" altLang="en-US" sz="1400" b="1">
                  <a:latin typeface="Arial" panose="020B0604020202020204" pitchFamily="34" charset="0"/>
                  <a:sym typeface="Symbol" panose="05050102010706020507" pitchFamily="18" charset="2"/>
                </a:rPr>
                <a:t></a:t>
              </a:r>
              <a:r>
                <a:rPr lang="en-US" altLang="en-US" sz="1400" b="1">
                  <a:latin typeface="Arial" panose="020B0604020202020204" pitchFamily="34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928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01" grpId="0"/>
      <p:bldP spid="133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637" t="28937" r="16493" b="6430"/>
          <a:stretch/>
        </p:blipFill>
        <p:spPr>
          <a:xfrm>
            <a:off x="5810470" y="267821"/>
            <a:ext cx="5916018" cy="31230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1351" t="30268" r="19856" b="6565"/>
          <a:stretch/>
        </p:blipFill>
        <p:spPr>
          <a:xfrm>
            <a:off x="365911" y="242774"/>
            <a:ext cx="5209158" cy="314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19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640" y="3658061"/>
            <a:ext cx="4514850" cy="2785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947" y="267730"/>
            <a:ext cx="4672002" cy="31343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6701" y="267730"/>
            <a:ext cx="4367579" cy="31343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327032" y="1597730"/>
            <a:ext cx="1085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B9 MRL 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204924" y="4508728"/>
            <a:ext cx="3631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Kamerlingh</a:t>
            </a:r>
            <a:r>
              <a:rPr lang="en-US" dirty="0" smtClean="0"/>
              <a:t> </a:t>
            </a:r>
            <a:r>
              <a:rPr lang="en-US" dirty="0" err="1" smtClean="0"/>
              <a:t>Onnes</a:t>
            </a:r>
            <a:r>
              <a:rPr lang="en-US" dirty="0" smtClean="0"/>
              <a:t> Laboratory today --- the Law School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mage:EfektMeisnera.sv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89" y="1076325"/>
            <a:ext cx="3259137" cy="325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 descr="Walther Meissn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51" y="414339"/>
            <a:ext cx="1630363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4103578" y="160339"/>
            <a:ext cx="34371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99"/>
                </a:solidFill>
              </a:rPr>
              <a:t>Meissner Effect (1934)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solidFill>
                <a:srgbClr val="000099"/>
              </a:solidFill>
            </a:endParaRPr>
          </a:p>
        </p:txBody>
      </p:sp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5819776" y="2392364"/>
            <a:ext cx="1933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A50021"/>
                </a:solidFill>
              </a:rPr>
              <a:t>“diamagnetism”</a:t>
            </a:r>
          </a:p>
        </p:txBody>
      </p:sp>
      <p:sp>
        <p:nvSpPr>
          <p:cNvPr id="139272" name="Text Box 8"/>
          <p:cNvSpPr txBox="1">
            <a:spLocks noChangeArrowheads="1"/>
          </p:cNvSpPr>
          <p:nvPr/>
        </p:nvSpPr>
        <p:spPr bwMode="auto">
          <a:xfrm>
            <a:off x="2019301" y="4843463"/>
            <a:ext cx="35147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6600"/>
                </a:solidFill>
              </a:rPr>
              <a:t>Superconductivity is more than just a state with zero resistance</a:t>
            </a:r>
          </a:p>
        </p:txBody>
      </p:sp>
      <p:sp>
        <p:nvSpPr>
          <p:cNvPr id="24583" name="Rectangle 9"/>
          <p:cNvSpPr>
            <a:spLocks noChangeArrowheads="1"/>
          </p:cNvSpPr>
          <p:nvPr/>
        </p:nvSpPr>
        <p:spPr bwMode="auto">
          <a:xfrm>
            <a:off x="5675314" y="1263650"/>
            <a:ext cx="2217737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99"/>
                </a:solidFill>
              </a:rPr>
              <a:t>magnetic field expelled from inside a superconductor</a:t>
            </a:r>
          </a:p>
        </p:txBody>
      </p:sp>
      <p:sp>
        <p:nvSpPr>
          <p:cNvPr id="139274" name="Text Box 10"/>
          <p:cNvSpPr txBox="1">
            <a:spLocks noChangeArrowheads="1"/>
          </p:cNvSpPr>
          <p:nvPr/>
        </p:nvSpPr>
        <p:spPr bwMode="auto">
          <a:xfrm>
            <a:off x="3171825" y="5624513"/>
            <a:ext cx="723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6600"/>
                </a:solidFill>
              </a:rPr>
              <a:t>B = 0</a:t>
            </a:r>
          </a:p>
        </p:txBody>
      </p:sp>
      <p:pic>
        <p:nvPicPr>
          <p:cNvPr id="139275" name="Picture 11" descr="Image:Meissner effect p1390048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08" t="-1460" r="-11" b="-1126"/>
          <a:stretch>
            <a:fillRect/>
          </a:stretch>
        </p:blipFill>
        <p:spPr bwMode="auto">
          <a:xfrm>
            <a:off x="5788026" y="3324226"/>
            <a:ext cx="4341813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612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72" grpId="0"/>
      <p:bldP spid="13927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1379538" y="-69850"/>
            <a:ext cx="91440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Comic Sans MS" panose="030F0702030302020204" pitchFamily="66" charset="0"/>
            </a:endParaRPr>
          </a:p>
        </p:txBody>
      </p:sp>
      <p:grpSp>
        <p:nvGrpSpPr>
          <p:cNvPr id="17411" name="Group 3"/>
          <p:cNvGrpSpPr>
            <a:grpSpLocks/>
          </p:cNvGrpSpPr>
          <p:nvPr/>
        </p:nvGrpSpPr>
        <p:grpSpPr bwMode="auto">
          <a:xfrm>
            <a:off x="5983288" y="1060450"/>
            <a:ext cx="2514600" cy="1404938"/>
            <a:chOff x="1071" y="859"/>
            <a:chExt cx="1814" cy="971"/>
          </a:xfrm>
        </p:grpSpPr>
        <p:sp>
          <p:nvSpPr>
            <p:cNvPr id="16433" name="Arc 4"/>
            <p:cNvSpPr>
              <a:spLocks/>
            </p:cNvSpPr>
            <p:nvPr/>
          </p:nvSpPr>
          <p:spPr bwMode="auto">
            <a:xfrm>
              <a:off x="1682" y="1273"/>
              <a:ext cx="59" cy="5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4" name="Arc 5"/>
            <p:cNvSpPr>
              <a:spLocks/>
            </p:cNvSpPr>
            <p:nvPr/>
          </p:nvSpPr>
          <p:spPr bwMode="auto">
            <a:xfrm>
              <a:off x="1741" y="1332"/>
              <a:ext cx="60" cy="59"/>
            </a:xfrm>
            <a:custGeom>
              <a:avLst/>
              <a:gdLst>
                <a:gd name="T0" fmla="*/ 0 w 21600"/>
                <a:gd name="T1" fmla="*/ 0 h 21597"/>
                <a:gd name="T2" fmla="*/ 0 w 21600"/>
                <a:gd name="T3" fmla="*/ 0 h 21597"/>
                <a:gd name="T4" fmla="*/ 0 w 21600"/>
                <a:gd name="T5" fmla="*/ 0 h 2159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97" fill="none" extrusionOk="0">
                  <a:moveTo>
                    <a:pt x="21237" y="21596"/>
                  </a:moveTo>
                  <a:cubicBezTo>
                    <a:pt x="9450" y="21398"/>
                    <a:pt x="0" y="11787"/>
                    <a:pt x="0" y="0"/>
                  </a:cubicBezTo>
                </a:path>
                <a:path w="21600" h="21597" stroke="0" extrusionOk="0">
                  <a:moveTo>
                    <a:pt x="21237" y="21596"/>
                  </a:moveTo>
                  <a:cubicBezTo>
                    <a:pt x="9450" y="21398"/>
                    <a:pt x="0" y="11787"/>
                    <a:pt x="0" y="0"/>
                  </a:cubicBezTo>
                  <a:lnTo>
                    <a:pt x="21600" y="0"/>
                  </a:lnTo>
                  <a:lnTo>
                    <a:pt x="21237" y="21596"/>
                  </a:lnTo>
                  <a:close/>
                </a:path>
              </a:pathLst>
            </a:custGeom>
            <a:noFill/>
            <a:ln w="190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5" name="Arc 6"/>
            <p:cNvSpPr>
              <a:spLocks/>
            </p:cNvSpPr>
            <p:nvPr/>
          </p:nvSpPr>
          <p:spPr bwMode="auto">
            <a:xfrm>
              <a:off x="1623" y="1273"/>
              <a:ext cx="59" cy="5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600"/>
                  </a:moveTo>
                  <a:cubicBezTo>
                    <a:pt x="0" y="9670"/>
                    <a:pt x="9670" y="0"/>
                    <a:pt x="21599" y="0"/>
                  </a:cubicBezTo>
                </a:path>
                <a:path w="21600" h="21600" stroke="0" extrusionOk="0">
                  <a:moveTo>
                    <a:pt x="0" y="21600"/>
                  </a:moveTo>
                  <a:cubicBezTo>
                    <a:pt x="0" y="9670"/>
                    <a:pt x="9670" y="0"/>
                    <a:pt x="21599" y="0"/>
                  </a:cubicBez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6" name="Arc 7"/>
            <p:cNvSpPr>
              <a:spLocks/>
            </p:cNvSpPr>
            <p:nvPr/>
          </p:nvSpPr>
          <p:spPr bwMode="auto">
            <a:xfrm>
              <a:off x="1800" y="1332"/>
              <a:ext cx="60" cy="59"/>
            </a:xfrm>
            <a:custGeom>
              <a:avLst/>
              <a:gdLst>
                <a:gd name="T0" fmla="*/ 0 w 21963"/>
                <a:gd name="T1" fmla="*/ 0 h 21600"/>
                <a:gd name="T2" fmla="*/ 0 w 21963"/>
                <a:gd name="T3" fmla="*/ 0 h 21600"/>
                <a:gd name="T4" fmla="*/ 0 w 21963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63" h="21600" fill="none" extrusionOk="0">
                  <a:moveTo>
                    <a:pt x="21963" y="0"/>
                  </a:moveTo>
                  <a:cubicBezTo>
                    <a:pt x="21963" y="11929"/>
                    <a:pt x="12292" y="21600"/>
                    <a:pt x="363" y="21600"/>
                  </a:cubicBezTo>
                  <a:cubicBezTo>
                    <a:pt x="241" y="21600"/>
                    <a:pt x="120" y="21598"/>
                    <a:pt x="0" y="21596"/>
                  </a:cubicBezTo>
                </a:path>
                <a:path w="21963" h="21600" stroke="0" extrusionOk="0">
                  <a:moveTo>
                    <a:pt x="21963" y="0"/>
                  </a:moveTo>
                  <a:cubicBezTo>
                    <a:pt x="21963" y="11929"/>
                    <a:pt x="12292" y="21600"/>
                    <a:pt x="363" y="21600"/>
                  </a:cubicBezTo>
                  <a:cubicBezTo>
                    <a:pt x="241" y="21600"/>
                    <a:pt x="120" y="21598"/>
                    <a:pt x="0" y="21596"/>
                  </a:cubicBezTo>
                  <a:lnTo>
                    <a:pt x="363" y="0"/>
                  </a:lnTo>
                  <a:lnTo>
                    <a:pt x="21963" y="0"/>
                  </a:lnTo>
                  <a:close/>
                </a:path>
              </a:pathLst>
            </a:custGeom>
            <a:noFill/>
            <a:ln w="190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7" name="Arc 8"/>
            <p:cNvSpPr>
              <a:spLocks/>
            </p:cNvSpPr>
            <p:nvPr/>
          </p:nvSpPr>
          <p:spPr bwMode="auto">
            <a:xfrm>
              <a:off x="2155" y="1273"/>
              <a:ext cx="60" cy="5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90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8" name="Arc 9"/>
            <p:cNvSpPr>
              <a:spLocks/>
            </p:cNvSpPr>
            <p:nvPr/>
          </p:nvSpPr>
          <p:spPr bwMode="auto">
            <a:xfrm>
              <a:off x="2214" y="1332"/>
              <a:ext cx="60" cy="59"/>
            </a:xfrm>
            <a:custGeom>
              <a:avLst/>
              <a:gdLst>
                <a:gd name="T0" fmla="*/ 0 w 21600"/>
                <a:gd name="T1" fmla="*/ 0 h 21597"/>
                <a:gd name="T2" fmla="*/ 0 w 21600"/>
                <a:gd name="T3" fmla="*/ 0 h 21597"/>
                <a:gd name="T4" fmla="*/ 0 w 21600"/>
                <a:gd name="T5" fmla="*/ 0 h 2159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97" fill="none" extrusionOk="0">
                  <a:moveTo>
                    <a:pt x="21237" y="21596"/>
                  </a:moveTo>
                  <a:cubicBezTo>
                    <a:pt x="9450" y="21398"/>
                    <a:pt x="0" y="11787"/>
                    <a:pt x="0" y="0"/>
                  </a:cubicBezTo>
                </a:path>
                <a:path w="21600" h="21597" stroke="0" extrusionOk="0">
                  <a:moveTo>
                    <a:pt x="21237" y="21596"/>
                  </a:moveTo>
                  <a:cubicBezTo>
                    <a:pt x="9450" y="21398"/>
                    <a:pt x="0" y="11787"/>
                    <a:pt x="0" y="0"/>
                  </a:cubicBezTo>
                  <a:lnTo>
                    <a:pt x="21600" y="0"/>
                  </a:lnTo>
                  <a:lnTo>
                    <a:pt x="21237" y="21596"/>
                  </a:lnTo>
                  <a:close/>
                </a:path>
              </a:pathLst>
            </a:custGeom>
            <a:noFill/>
            <a:ln w="190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9" name="Arc 10"/>
            <p:cNvSpPr>
              <a:spLocks/>
            </p:cNvSpPr>
            <p:nvPr/>
          </p:nvSpPr>
          <p:spPr bwMode="auto">
            <a:xfrm>
              <a:off x="2095" y="1273"/>
              <a:ext cx="60" cy="5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600"/>
                  </a:moveTo>
                  <a:cubicBezTo>
                    <a:pt x="0" y="9670"/>
                    <a:pt x="9670" y="0"/>
                    <a:pt x="21599" y="0"/>
                  </a:cubicBezTo>
                </a:path>
                <a:path w="21600" h="21600" stroke="0" extrusionOk="0">
                  <a:moveTo>
                    <a:pt x="0" y="21600"/>
                  </a:moveTo>
                  <a:cubicBezTo>
                    <a:pt x="0" y="9670"/>
                    <a:pt x="9670" y="0"/>
                    <a:pt x="21599" y="0"/>
                  </a:cubicBez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0" name="Arc 11"/>
            <p:cNvSpPr>
              <a:spLocks/>
            </p:cNvSpPr>
            <p:nvPr/>
          </p:nvSpPr>
          <p:spPr bwMode="auto">
            <a:xfrm>
              <a:off x="2273" y="1332"/>
              <a:ext cx="60" cy="59"/>
            </a:xfrm>
            <a:custGeom>
              <a:avLst/>
              <a:gdLst>
                <a:gd name="T0" fmla="*/ 0 w 21963"/>
                <a:gd name="T1" fmla="*/ 0 h 21600"/>
                <a:gd name="T2" fmla="*/ 0 w 21963"/>
                <a:gd name="T3" fmla="*/ 0 h 21600"/>
                <a:gd name="T4" fmla="*/ 0 w 21963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63" h="21600" fill="none" extrusionOk="0">
                  <a:moveTo>
                    <a:pt x="21963" y="0"/>
                  </a:moveTo>
                  <a:cubicBezTo>
                    <a:pt x="21963" y="11929"/>
                    <a:pt x="12292" y="21600"/>
                    <a:pt x="363" y="21600"/>
                  </a:cubicBezTo>
                  <a:cubicBezTo>
                    <a:pt x="241" y="21600"/>
                    <a:pt x="120" y="21598"/>
                    <a:pt x="0" y="21596"/>
                  </a:cubicBezTo>
                </a:path>
                <a:path w="21963" h="21600" stroke="0" extrusionOk="0">
                  <a:moveTo>
                    <a:pt x="21963" y="0"/>
                  </a:moveTo>
                  <a:cubicBezTo>
                    <a:pt x="21963" y="11929"/>
                    <a:pt x="12292" y="21600"/>
                    <a:pt x="363" y="21600"/>
                  </a:cubicBezTo>
                  <a:cubicBezTo>
                    <a:pt x="241" y="21600"/>
                    <a:pt x="120" y="21598"/>
                    <a:pt x="0" y="21596"/>
                  </a:cubicBezTo>
                  <a:lnTo>
                    <a:pt x="363" y="0"/>
                  </a:lnTo>
                  <a:lnTo>
                    <a:pt x="21963" y="0"/>
                  </a:lnTo>
                  <a:close/>
                </a:path>
              </a:pathLst>
            </a:custGeom>
            <a:noFill/>
            <a:ln w="190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1" name="Arc 12"/>
            <p:cNvSpPr>
              <a:spLocks/>
            </p:cNvSpPr>
            <p:nvPr/>
          </p:nvSpPr>
          <p:spPr bwMode="auto">
            <a:xfrm>
              <a:off x="1918" y="1273"/>
              <a:ext cx="60" cy="59"/>
            </a:xfrm>
            <a:custGeom>
              <a:avLst/>
              <a:gdLst>
                <a:gd name="T0" fmla="*/ 0 w 21963"/>
                <a:gd name="T1" fmla="*/ 0 h 21600"/>
                <a:gd name="T2" fmla="*/ 0 w 21963"/>
                <a:gd name="T3" fmla="*/ 0 h 21600"/>
                <a:gd name="T4" fmla="*/ 0 w 21963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63" h="21600" fill="none" extrusionOk="0">
                  <a:moveTo>
                    <a:pt x="0" y="3"/>
                  </a:moveTo>
                  <a:cubicBezTo>
                    <a:pt x="120" y="1"/>
                    <a:pt x="241" y="-1"/>
                    <a:pt x="363" y="0"/>
                  </a:cubicBezTo>
                  <a:cubicBezTo>
                    <a:pt x="12292" y="0"/>
                    <a:pt x="21963" y="9670"/>
                    <a:pt x="21963" y="21600"/>
                  </a:cubicBezTo>
                </a:path>
                <a:path w="21963" h="21600" stroke="0" extrusionOk="0">
                  <a:moveTo>
                    <a:pt x="0" y="3"/>
                  </a:moveTo>
                  <a:cubicBezTo>
                    <a:pt x="120" y="1"/>
                    <a:pt x="241" y="-1"/>
                    <a:pt x="363" y="0"/>
                  </a:cubicBezTo>
                  <a:cubicBezTo>
                    <a:pt x="12292" y="0"/>
                    <a:pt x="21963" y="9670"/>
                    <a:pt x="21963" y="21600"/>
                  </a:cubicBezTo>
                  <a:lnTo>
                    <a:pt x="363" y="21600"/>
                  </a:lnTo>
                  <a:lnTo>
                    <a:pt x="0" y="3"/>
                  </a:lnTo>
                  <a:close/>
                </a:path>
              </a:pathLst>
            </a:custGeom>
            <a:noFill/>
            <a:ln w="190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2" name="Arc 13"/>
            <p:cNvSpPr>
              <a:spLocks/>
            </p:cNvSpPr>
            <p:nvPr/>
          </p:nvSpPr>
          <p:spPr bwMode="auto">
            <a:xfrm>
              <a:off x="1977" y="1332"/>
              <a:ext cx="60" cy="5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noFill/>
            <a:ln w="190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3" name="Arc 14"/>
            <p:cNvSpPr>
              <a:spLocks/>
            </p:cNvSpPr>
            <p:nvPr/>
          </p:nvSpPr>
          <p:spPr bwMode="auto">
            <a:xfrm>
              <a:off x="1859" y="1273"/>
              <a:ext cx="60" cy="59"/>
            </a:xfrm>
            <a:custGeom>
              <a:avLst/>
              <a:gdLst>
                <a:gd name="T0" fmla="*/ 0 w 21600"/>
                <a:gd name="T1" fmla="*/ 0 h 21597"/>
                <a:gd name="T2" fmla="*/ 0 w 21600"/>
                <a:gd name="T3" fmla="*/ 0 h 21597"/>
                <a:gd name="T4" fmla="*/ 0 w 21600"/>
                <a:gd name="T5" fmla="*/ 0 h 2159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597" fill="none" extrusionOk="0">
                  <a:moveTo>
                    <a:pt x="0" y="21597"/>
                  </a:moveTo>
                  <a:cubicBezTo>
                    <a:pt x="0" y="9809"/>
                    <a:pt x="9450" y="198"/>
                    <a:pt x="21237" y="0"/>
                  </a:cubicBezTo>
                </a:path>
                <a:path w="21600" h="21597" stroke="0" extrusionOk="0">
                  <a:moveTo>
                    <a:pt x="0" y="21597"/>
                  </a:moveTo>
                  <a:cubicBezTo>
                    <a:pt x="0" y="9809"/>
                    <a:pt x="9450" y="198"/>
                    <a:pt x="21237" y="0"/>
                  </a:cubicBezTo>
                  <a:lnTo>
                    <a:pt x="21600" y="21597"/>
                  </a:lnTo>
                  <a:lnTo>
                    <a:pt x="0" y="21597"/>
                  </a:lnTo>
                  <a:close/>
                </a:path>
              </a:pathLst>
            </a:custGeom>
            <a:noFill/>
            <a:ln w="190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4" name="Arc 15"/>
            <p:cNvSpPr>
              <a:spLocks/>
            </p:cNvSpPr>
            <p:nvPr/>
          </p:nvSpPr>
          <p:spPr bwMode="auto">
            <a:xfrm>
              <a:off x="2037" y="1332"/>
              <a:ext cx="60" cy="5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90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5" name="Line 16"/>
            <p:cNvSpPr>
              <a:spLocks noChangeShapeType="1"/>
            </p:cNvSpPr>
            <p:nvPr/>
          </p:nvSpPr>
          <p:spPr bwMode="auto">
            <a:xfrm flipV="1">
              <a:off x="1071" y="1391"/>
              <a:ext cx="414" cy="414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6" name="Line 17"/>
            <p:cNvSpPr>
              <a:spLocks noChangeShapeType="1"/>
            </p:cNvSpPr>
            <p:nvPr/>
          </p:nvSpPr>
          <p:spPr bwMode="auto">
            <a:xfrm>
              <a:off x="1071" y="859"/>
              <a:ext cx="414" cy="414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7" name="Line 18"/>
            <p:cNvSpPr>
              <a:spLocks noChangeShapeType="1"/>
            </p:cNvSpPr>
            <p:nvPr/>
          </p:nvSpPr>
          <p:spPr bwMode="auto">
            <a:xfrm>
              <a:off x="1071" y="859"/>
              <a:ext cx="39" cy="99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8" name="Line 19"/>
            <p:cNvSpPr>
              <a:spLocks noChangeShapeType="1"/>
            </p:cNvSpPr>
            <p:nvPr/>
          </p:nvSpPr>
          <p:spPr bwMode="auto">
            <a:xfrm>
              <a:off x="1071" y="859"/>
              <a:ext cx="99" cy="4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9" name="Line 20"/>
            <p:cNvSpPr>
              <a:spLocks noChangeShapeType="1"/>
            </p:cNvSpPr>
            <p:nvPr/>
          </p:nvSpPr>
          <p:spPr bwMode="auto">
            <a:xfrm flipV="1">
              <a:off x="1386" y="1391"/>
              <a:ext cx="99" cy="4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50" name="Line 21"/>
            <p:cNvSpPr>
              <a:spLocks noChangeShapeType="1"/>
            </p:cNvSpPr>
            <p:nvPr/>
          </p:nvSpPr>
          <p:spPr bwMode="auto">
            <a:xfrm flipV="1">
              <a:off x="1445" y="1391"/>
              <a:ext cx="41" cy="99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51" name="Line 22"/>
            <p:cNvSpPr>
              <a:spLocks noChangeShapeType="1"/>
            </p:cNvSpPr>
            <p:nvPr/>
          </p:nvSpPr>
          <p:spPr bwMode="auto">
            <a:xfrm flipV="1">
              <a:off x="2470" y="859"/>
              <a:ext cx="414" cy="414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52" name="Line 23"/>
            <p:cNvSpPr>
              <a:spLocks noChangeShapeType="1"/>
            </p:cNvSpPr>
            <p:nvPr/>
          </p:nvSpPr>
          <p:spPr bwMode="auto">
            <a:xfrm flipV="1">
              <a:off x="2469" y="1234"/>
              <a:ext cx="100" cy="39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53" name="Line 24"/>
            <p:cNvSpPr>
              <a:spLocks noChangeShapeType="1"/>
            </p:cNvSpPr>
            <p:nvPr/>
          </p:nvSpPr>
          <p:spPr bwMode="auto">
            <a:xfrm flipV="1">
              <a:off x="2471" y="1174"/>
              <a:ext cx="39" cy="99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54" name="Line 25"/>
            <p:cNvSpPr>
              <a:spLocks noChangeShapeType="1"/>
            </p:cNvSpPr>
            <p:nvPr/>
          </p:nvSpPr>
          <p:spPr bwMode="auto">
            <a:xfrm>
              <a:off x="2471" y="1391"/>
              <a:ext cx="413" cy="414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55" name="Line 26"/>
            <p:cNvSpPr>
              <a:spLocks noChangeShapeType="1"/>
            </p:cNvSpPr>
            <p:nvPr/>
          </p:nvSpPr>
          <p:spPr bwMode="auto">
            <a:xfrm>
              <a:off x="2845" y="1706"/>
              <a:ext cx="40" cy="99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56" name="Line 27"/>
            <p:cNvSpPr>
              <a:spLocks noChangeShapeType="1"/>
            </p:cNvSpPr>
            <p:nvPr/>
          </p:nvSpPr>
          <p:spPr bwMode="auto">
            <a:xfrm>
              <a:off x="2786" y="1765"/>
              <a:ext cx="98" cy="40"/>
            </a:xfrm>
            <a:prstGeom prst="line">
              <a:avLst/>
            </a:prstGeom>
            <a:noFill/>
            <a:ln w="206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57" name="Rectangle 28"/>
            <p:cNvSpPr>
              <a:spLocks noChangeArrowheads="1"/>
            </p:cNvSpPr>
            <p:nvPr/>
          </p:nvSpPr>
          <p:spPr bwMode="auto">
            <a:xfrm>
              <a:off x="1934" y="1069"/>
              <a:ext cx="77" cy="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500" i="1">
                  <a:solidFill>
                    <a:srgbClr val="CC0000"/>
                  </a:solidFill>
                  <a:latin typeface="Arial" panose="020B0604020202020204" pitchFamily="34" charset="0"/>
                </a:rPr>
                <a:t>q</a:t>
              </a:r>
              <a:endParaRPr lang="en-US" altLang="en-US" sz="2400">
                <a:solidFill>
                  <a:srgbClr val="CC0000"/>
                </a:solidFill>
                <a:latin typeface="FifthAve" pitchFamily="2" charset="0"/>
              </a:endParaRPr>
            </a:p>
          </p:txBody>
        </p:sp>
        <p:sp>
          <p:nvSpPr>
            <p:cNvPr id="16458" name="Rectangle 29"/>
            <p:cNvSpPr>
              <a:spLocks noChangeArrowheads="1"/>
            </p:cNvSpPr>
            <p:nvPr/>
          </p:nvSpPr>
          <p:spPr bwMode="auto">
            <a:xfrm>
              <a:off x="1349" y="1583"/>
              <a:ext cx="69" cy="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500" i="1">
                  <a:solidFill>
                    <a:srgbClr val="000000"/>
                  </a:solidFill>
                  <a:latin typeface="Arial" panose="020B0604020202020204" pitchFamily="34" charset="0"/>
                </a:rPr>
                <a:t>k</a:t>
              </a:r>
              <a:endParaRPr lang="en-US" altLang="en-US" sz="2400">
                <a:latin typeface="FifthAve" pitchFamily="2" charset="0"/>
              </a:endParaRPr>
            </a:p>
          </p:txBody>
        </p:sp>
        <p:sp>
          <p:nvSpPr>
            <p:cNvPr id="16459" name="Rectangle 30"/>
            <p:cNvSpPr>
              <a:spLocks noChangeArrowheads="1"/>
            </p:cNvSpPr>
            <p:nvPr/>
          </p:nvSpPr>
          <p:spPr bwMode="auto">
            <a:xfrm>
              <a:off x="1415" y="1650"/>
              <a:ext cx="5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i="1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  <a:endParaRPr lang="en-US" altLang="en-US" sz="2400">
                <a:latin typeface="FifthAve" pitchFamily="2" charset="0"/>
              </a:endParaRPr>
            </a:p>
          </p:txBody>
        </p:sp>
        <p:sp>
          <p:nvSpPr>
            <p:cNvPr id="16460" name="Rectangle 31"/>
            <p:cNvSpPr>
              <a:spLocks noChangeArrowheads="1"/>
            </p:cNvSpPr>
            <p:nvPr/>
          </p:nvSpPr>
          <p:spPr bwMode="auto">
            <a:xfrm>
              <a:off x="1349" y="919"/>
              <a:ext cx="96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500" i="1">
                  <a:solidFill>
                    <a:srgbClr val="000000"/>
                  </a:solidFill>
                  <a:latin typeface="Arial" panose="020B0604020202020204" pitchFamily="34" charset="0"/>
                </a:rPr>
                <a:t>k'</a:t>
              </a:r>
              <a:endParaRPr lang="en-US" altLang="en-US" sz="2400">
                <a:latin typeface="FifthAve" pitchFamily="2" charset="0"/>
              </a:endParaRPr>
            </a:p>
          </p:txBody>
        </p:sp>
        <p:sp>
          <p:nvSpPr>
            <p:cNvPr id="16461" name="Rectangle 32"/>
            <p:cNvSpPr>
              <a:spLocks noChangeArrowheads="1"/>
            </p:cNvSpPr>
            <p:nvPr/>
          </p:nvSpPr>
          <p:spPr bwMode="auto">
            <a:xfrm>
              <a:off x="1415" y="985"/>
              <a:ext cx="5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i="1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  <a:endParaRPr lang="en-US" altLang="en-US" sz="2400">
                <a:latin typeface="FifthAve" pitchFamily="2" charset="0"/>
              </a:endParaRPr>
            </a:p>
          </p:txBody>
        </p:sp>
        <p:sp>
          <p:nvSpPr>
            <p:cNvPr id="16462" name="Rectangle 33"/>
            <p:cNvSpPr>
              <a:spLocks noChangeArrowheads="1"/>
            </p:cNvSpPr>
            <p:nvPr/>
          </p:nvSpPr>
          <p:spPr bwMode="auto">
            <a:xfrm>
              <a:off x="2489" y="919"/>
              <a:ext cx="69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500" i="1">
                  <a:solidFill>
                    <a:srgbClr val="000000"/>
                  </a:solidFill>
                  <a:latin typeface="Arial" panose="020B0604020202020204" pitchFamily="34" charset="0"/>
                </a:rPr>
                <a:t>k</a:t>
              </a:r>
              <a:endParaRPr lang="en-US" altLang="en-US" sz="2400">
                <a:latin typeface="FifthAve" pitchFamily="2" charset="0"/>
              </a:endParaRPr>
            </a:p>
          </p:txBody>
        </p:sp>
        <p:sp>
          <p:nvSpPr>
            <p:cNvPr id="16463" name="Rectangle 34"/>
            <p:cNvSpPr>
              <a:spLocks noChangeArrowheads="1"/>
            </p:cNvSpPr>
            <p:nvPr/>
          </p:nvSpPr>
          <p:spPr bwMode="auto">
            <a:xfrm>
              <a:off x="2554" y="986"/>
              <a:ext cx="5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i="1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  <a:endParaRPr lang="en-US" altLang="en-US" sz="2400">
                <a:latin typeface="FifthAve" pitchFamily="2" charset="0"/>
              </a:endParaRPr>
            </a:p>
          </p:txBody>
        </p:sp>
        <p:sp>
          <p:nvSpPr>
            <p:cNvPr id="16464" name="Rectangle 35"/>
            <p:cNvSpPr>
              <a:spLocks noChangeArrowheads="1"/>
            </p:cNvSpPr>
            <p:nvPr/>
          </p:nvSpPr>
          <p:spPr bwMode="auto">
            <a:xfrm>
              <a:off x="2492" y="1583"/>
              <a:ext cx="96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500" i="1">
                  <a:solidFill>
                    <a:srgbClr val="000000"/>
                  </a:solidFill>
                  <a:latin typeface="Arial" panose="020B0604020202020204" pitchFamily="34" charset="0"/>
                </a:rPr>
                <a:t>k'</a:t>
              </a:r>
              <a:endParaRPr lang="en-US" altLang="en-US" sz="2400">
                <a:latin typeface="FifthAve" pitchFamily="2" charset="0"/>
              </a:endParaRPr>
            </a:p>
          </p:txBody>
        </p:sp>
        <p:sp>
          <p:nvSpPr>
            <p:cNvPr id="16465" name="Rectangle 36"/>
            <p:cNvSpPr>
              <a:spLocks noChangeArrowheads="1"/>
            </p:cNvSpPr>
            <p:nvPr/>
          </p:nvSpPr>
          <p:spPr bwMode="auto">
            <a:xfrm>
              <a:off x="2556" y="1650"/>
              <a:ext cx="5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i="1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  <a:endParaRPr lang="en-US" altLang="en-US" sz="2400">
                <a:latin typeface="FifthAve" pitchFamily="2" charset="0"/>
              </a:endParaRPr>
            </a:p>
          </p:txBody>
        </p:sp>
        <p:sp>
          <p:nvSpPr>
            <p:cNvPr id="16466" name="Oval 37"/>
            <p:cNvSpPr>
              <a:spLocks noChangeArrowheads="1"/>
            </p:cNvSpPr>
            <p:nvPr/>
          </p:nvSpPr>
          <p:spPr bwMode="auto">
            <a:xfrm>
              <a:off x="1484" y="1272"/>
              <a:ext cx="120" cy="120"/>
            </a:xfrm>
            <a:prstGeom prst="ellipse">
              <a:avLst/>
            </a:prstGeom>
            <a:solidFill>
              <a:srgbClr val="33CCFF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omic Sans MS" panose="030F0702030302020204" pitchFamily="66" charset="0"/>
              </a:endParaRPr>
            </a:p>
          </p:txBody>
        </p:sp>
        <p:sp>
          <p:nvSpPr>
            <p:cNvPr id="16467" name="Oval 38"/>
            <p:cNvSpPr>
              <a:spLocks noChangeArrowheads="1"/>
            </p:cNvSpPr>
            <p:nvPr/>
          </p:nvSpPr>
          <p:spPr bwMode="auto">
            <a:xfrm>
              <a:off x="2351" y="1272"/>
              <a:ext cx="120" cy="120"/>
            </a:xfrm>
            <a:prstGeom prst="ellipse">
              <a:avLst/>
            </a:prstGeom>
            <a:solidFill>
              <a:srgbClr val="33CCFF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omic Sans MS" panose="030F0702030302020204" pitchFamily="66" charset="0"/>
              </a:endParaRPr>
            </a:p>
          </p:txBody>
        </p:sp>
        <p:sp>
          <p:nvSpPr>
            <p:cNvPr id="16468" name="Line 39"/>
            <p:cNvSpPr>
              <a:spLocks noChangeShapeType="1"/>
            </p:cNvSpPr>
            <p:nvPr/>
          </p:nvSpPr>
          <p:spPr bwMode="auto">
            <a:xfrm flipH="1">
              <a:off x="2273" y="1332"/>
              <a:ext cx="59" cy="2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69" name="Line 40"/>
            <p:cNvSpPr>
              <a:spLocks noChangeShapeType="1"/>
            </p:cNvSpPr>
            <p:nvPr/>
          </p:nvSpPr>
          <p:spPr bwMode="auto">
            <a:xfrm flipH="1" flipV="1">
              <a:off x="2332" y="1332"/>
              <a:ext cx="1" cy="59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70" name="Rectangle 41"/>
            <p:cNvSpPr>
              <a:spLocks noChangeArrowheads="1"/>
            </p:cNvSpPr>
            <p:nvPr/>
          </p:nvSpPr>
          <p:spPr bwMode="auto">
            <a:xfrm>
              <a:off x="1512" y="1298"/>
              <a:ext cx="51" cy="106"/>
            </a:xfrm>
            <a:prstGeom prst="rect">
              <a:avLst/>
            </a:prstGeom>
            <a:solidFill>
              <a:srgbClr val="33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solidFill>
                    <a:srgbClr val="000000"/>
                  </a:solidFill>
                  <a:latin typeface="Arial" panose="020B0604020202020204" pitchFamily="34" charset="0"/>
                </a:rPr>
                <a:t>e</a:t>
              </a:r>
              <a:endParaRPr lang="en-US" altLang="en-US" sz="2400">
                <a:latin typeface="FifthAve" pitchFamily="2" charset="0"/>
              </a:endParaRPr>
            </a:p>
          </p:txBody>
        </p:sp>
        <p:sp>
          <p:nvSpPr>
            <p:cNvPr id="16471" name="Rectangle 42"/>
            <p:cNvSpPr>
              <a:spLocks noChangeArrowheads="1"/>
            </p:cNvSpPr>
            <p:nvPr/>
          </p:nvSpPr>
          <p:spPr bwMode="auto">
            <a:xfrm>
              <a:off x="2385" y="1292"/>
              <a:ext cx="51" cy="106"/>
            </a:xfrm>
            <a:prstGeom prst="rect">
              <a:avLst/>
            </a:pr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solidFill>
                    <a:srgbClr val="000000"/>
                  </a:solidFill>
                  <a:latin typeface="Arial" panose="020B0604020202020204" pitchFamily="34" charset="0"/>
                </a:rPr>
                <a:t>e</a:t>
              </a:r>
              <a:endParaRPr lang="en-US" altLang="en-US" sz="2400">
                <a:latin typeface="FifthAve" pitchFamily="2" charset="0"/>
              </a:endParaRPr>
            </a:p>
          </p:txBody>
        </p:sp>
        <p:sp>
          <p:nvSpPr>
            <p:cNvPr id="16472" name="Rectangle 43"/>
            <p:cNvSpPr>
              <a:spLocks noChangeArrowheads="1"/>
            </p:cNvSpPr>
            <p:nvPr/>
          </p:nvSpPr>
          <p:spPr bwMode="auto">
            <a:xfrm>
              <a:off x="1549" y="1256"/>
              <a:ext cx="3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solidFill>
                    <a:srgbClr val="000000"/>
                  </a:solidFill>
                  <a:latin typeface="Arial" panose="020B0604020202020204" pitchFamily="34" charset="0"/>
                </a:rPr>
                <a:t>-</a:t>
              </a:r>
              <a:endParaRPr lang="en-US" altLang="en-US" sz="2400">
                <a:latin typeface="FifthAve" pitchFamily="2" charset="0"/>
              </a:endParaRPr>
            </a:p>
          </p:txBody>
        </p:sp>
        <p:sp>
          <p:nvSpPr>
            <p:cNvPr id="16473" name="Rectangle 44"/>
            <p:cNvSpPr>
              <a:spLocks noChangeArrowheads="1"/>
            </p:cNvSpPr>
            <p:nvPr/>
          </p:nvSpPr>
          <p:spPr bwMode="auto">
            <a:xfrm>
              <a:off x="2415" y="1252"/>
              <a:ext cx="3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solidFill>
                    <a:srgbClr val="000000"/>
                  </a:solidFill>
                  <a:latin typeface="Arial" panose="020B0604020202020204" pitchFamily="34" charset="0"/>
                </a:rPr>
                <a:t>-</a:t>
              </a:r>
              <a:endParaRPr lang="en-US" altLang="en-US" sz="2400">
                <a:latin typeface="FifthAve" pitchFamily="2" charset="0"/>
              </a:endParaRPr>
            </a:p>
          </p:txBody>
        </p:sp>
        <p:sp>
          <p:nvSpPr>
            <p:cNvPr id="16474" name="Text Box 45"/>
            <p:cNvSpPr txBox="1">
              <a:spLocks noChangeArrowheads="1"/>
            </p:cNvSpPr>
            <p:nvPr/>
          </p:nvSpPr>
          <p:spPr bwMode="auto">
            <a:xfrm>
              <a:off x="2466" y="1514"/>
              <a:ext cx="133" cy="3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2400">
                <a:latin typeface="FifthAve" pitchFamily="2" charset="0"/>
              </a:endParaRPr>
            </a:p>
          </p:txBody>
        </p:sp>
      </p:grpSp>
      <p:sp>
        <p:nvSpPr>
          <p:cNvPr id="16388" name="Text Box 46"/>
          <p:cNvSpPr txBox="1">
            <a:spLocks noChangeArrowheads="1"/>
          </p:cNvSpPr>
          <p:nvPr/>
        </p:nvSpPr>
        <p:spPr bwMode="auto">
          <a:xfrm>
            <a:off x="3770313" y="65088"/>
            <a:ext cx="51990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C00000"/>
                </a:solidFill>
                <a:latin typeface="Comic Sans MS" panose="030F0702030302020204" pitchFamily="66" charset="0"/>
              </a:rPr>
              <a:t>Conventional (“classic”) superconductivity</a:t>
            </a:r>
          </a:p>
        </p:txBody>
      </p:sp>
      <p:sp>
        <p:nvSpPr>
          <p:cNvPr id="17413" name="Text Box 47"/>
          <p:cNvSpPr txBox="1">
            <a:spLocks noChangeArrowheads="1"/>
          </p:cNvSpPr>
          <p:nvPr/>
        </p:nvSpPr>
        <p:spPr bwMode="auto">
          <a:xfrm>
            <a:off x="652463" y="623888"/>
            <a:ext cx="4953000" cy="7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000">
                <a:latin typeface="Comic Sans MS" panose="030F0702030302020204" pitchFamily="66" charset="0"/>
              </a:rPr>
              <a:t>BCS theory:</a:t>
            </a:r>
            <a:r>
              <a:rPr lang="en-US" altLang="en-US" sz="1800"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latin typeface="Comic Sans MS" panose="030F0702030302020204" pitchFamily="66" charset="0"/>
              </a:rPr>
              <a:t>     </a:t>
            </a:r>
            <a:r>
              <a:rPr lang="en-US" altLang="en-US" sz="1800" i="1">
                <a:solidFill>
                  <a:srgbClr val="008000"/>
                </a:solidFill>
                <a:latin typeface="Comic Sans MS" panose="030F0702030302020204" pitchFamily="66" charset="0"/>
              </a:rPr>
              <a:t>Bardeen, Cooper, Schrieffer (1957)</a:t>
            </a:r>
            <a:endParaRPr lang="en-US" altLang="en-US" sz="1800">
              <a:latin typeface="Comic Sans MS" panose="030F0702030302020204" pitchFamily="66" charset="0"/>
            </a:endParaRPr>
          </a:p>
        </p:txBody>
      </p:sp>
      <p:sp>
        <p:nvSpPr>
          <p:cNvPr id="17414" name="Text Box 48"/>
          <p:cNvSpPr txBox="1">
            <a:spLocks noChangeArrowheads="1"/>
          </p:cNvSpPr>
          <p:nvPr/>
        </p:nvSpPr>
        <p:spPr bwMode="auto">
          <a:xfrm>
            <a:off x="384175" y="1665288"/>
            <a:ext cx="541020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sz="1800">
                <a:latin typeface="Comic Sans MS" panose="030F0702030302020204" pitchFamily="66" charset="0"/>
              </a:rPr>
              <a:t>  </a:t>
            </a:r>
            <a:r>
              <a:rPr lang="en-US" altLang="en-US" sz="1800" b="1">
                <a:solidFill>
                  <a:srgbClr val="000099"/>
                </a:solidFill>
                <a:latin typeface="Comic Sans MS" panose="030F0702030302020204" pitchFamily="66" charset="0"/>
              </a:rPr>
              <a:t>MECHANISM</a:t>
            </a:r>
            <a:r>
              <a:rPr lang="en-US" altLang="en-US" sz="1800">
                <a:solidFill>
                  <a:srgbClr val="000099"/>
                </a:solidFill>
                <a:latin typeface="Comic Sans MS" panose="030F0702030302020204" pitchFamily="66" charset="0"/>
              </a:rPr>
              <a:t> = attractive phonon-mediated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rgbClr val="000099"/>
                </a:solidFill>
                <a:latin typeface="Comic Sans MS" panose="030F0702030302020204" pitchFamily="66" charset="0"/>
              </a:rPr>
              <a:t>   electron-electron interaction </a:t>
            </a:r>
            <a:r>
              <a:rPr lang="en-US" altLang="en-US" sz="1800">
                <a:solidFill>
                  <a:srgbClr val="000099"/>
                </a:solidFill>
                <a:latin typeface="Comic Sans MS" panose="030F0702030302020204" pitchFamily="66" charset="0"/>
                <a:sym typeface="Wingdings 3" panose="05040102010807070707" pitchFamily="18" charset="2"/>
              </a:rPr>
              <a:t></a:t>
            </a:r>
            <a:r>
              <a:rPr lang="en-US" altLang="en-US" sz="1800">
                <a:solidFill>
                  <a:srgbClr val="000099"/>
                </a:solidFill>
                <a:latin typeface="Comic Sans MS" panose="030F0702030302020204" pitchFamily="66" charset="0"/>
                <a:sym typeface="Monotype Sorts" pitchFamily="2" charset="2"/>
              </a:rPr>
              <a:t> </a:t>
            </a:r>
            <a:r>
              <a:rPr lang="en-US" altLang="en-US" sz="1800">
                <a:solidFill>
                  <a:srgbClr val="FF0000"/>
                </a:solidFill>
                <a:latin typeface="Comic Sans MS" panose="030F0702030302020204" pitchFamily="66" charset="0"/>
                <a:sym typeface="Monotype Sorts" pitchFamily="2" charset="2"/>
              </a:rPr>
              <a:t>Cooper pairing</a:t>
            </a:r>
            <a:endParaRPr lang="en-US" altLang="en-US" sz="1800">
              <a:latin typeface="Comic Sans MS" panose="030F0702030302020204" pitchFamily="66" charset="0"/>
            </a:endParaRPr>
          </a:p>
        </p:txBody>
      </p:sp>
      <p:grpSp>
        <p:nvGrpSpPr>
          <p:cNvPr id="17415" name="Group 50"/>
          <p:cNvGrpSpPr>
            <a:grpSpLocks/>
          </p:cNvGrpSpPr>
          <p:nvPr/>
        </p:nvGrpSpPr>
        <p:grpSpPr bwMode="auto">
          <a:xfrm>
            <a:off x="852488" y="4116388"/>
            <a:ext cx="2862262" cy="2116137"/>
            <a:chOff x="864" y="2784"/>
            <a:chExt cx="1680" cy="1238"/>
          </a:xfrm>
        </p:grpSpPr>
        <p:sp>
          <p:nvSpPr>
            <p:cNvPr id="16425" name="Oval 51"/>
            <p:cNvSpPr>
              <a:spLocks noChangeArrowheads="1"/>
            </p:cNvSpPr>
            <p:nvPr/>
          </p:nvSpPr>
          <p:spPr bwMode="auto">
            <a:xfrm>
              <a:off x="1248" y="3216"/>
              <a:ext cx="672" cy="67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omic Sans MS" panose="030F0702030302020204" pitchFamily="66" charset="0"/>
              </a:endParaRPr>
            </a:p>
          </p:txBody>
        </p:sp>
        <p:sp>
          <p:nvSpPr>
            <p:cNvPr id="16426" name="Line 52"/>
            <p:cNvSpPr>
              <a:spLocks noChangeShapeType="1"/>
            </p:cNvSpPr>
            <p:nvPr/>
          </p:nvSpPr>
          <p:spPr bwMode="auto">
            <a:xfrm>
              <a:off x="1584" y="2976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7" name="Line 53"/>
            <p:cNvSpPr>
              <a:spLocks noChangeShapeType="1"/>
            </p:cNvSpPr>
            <p:nvPr/>
          </p:nvSpPr>
          <p:spPr bwMode="auto">
            <a:xfrm>
              <a:off x="1584" y="3552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8" name="Line 54"/>
            <p:cNvSpPr>
              <a:spLocks noChangeShapeType="1"/>
            </p:cNvSpPr>
            <p:nvPr/>
          </p:nvSpPr>
          <p:spPr bwMode="auto">
            <a:xfrm flipH="1">
              <a:off x="1104" y="3552"/>
              <a:ext cx="48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9" name="Line 55"/>
            <p:cNvSpPr>
              <a:spLocks noChangeShapeType="1"/>
            </p:cNvSpPr>
            <p:nvPr/>
          </p:nvSpPr>
          <p:spPr bwMode="auto">
            <a:xfrm>
              <a:off x="1296" y="3744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0" name="Rectangle 56"/>
            <p:cNvSpPr>
              <a:spLocks noChangeArrowheads="1"/>
            </p:cNvSpPr>
            <p:nvPr/>
          </p:nvSpPr>
          <p:spPr bwMode="auto">
            <a:xfrm>
              <a:off x="2352" y="3456"/>
              <a:ext cx="19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500" i="1">
                  <a:solidFill>
                    <a:srgbClr val="000000"/>
                  </a:solidFill>
                  <a:latin typeface="Arial" panose="020B0604020202020204" pitchFamily="34" charset="0"/>
                </a:rPr>
                <a:t>k</a:t>
              </a:r>
              <a:r>
                <a:rPr lang="en-US" altLang="en-US" sz="1500" i="1" baseline="-25000">
                  <a:solidFill>
                    <a:srgbClr val="000000"/>
                  </a:solidFill>
                  <a:latin typeface="Arial" panose="020B0604020202020204" pitchFamily="34" charset="0"/>
                </a:rPr>
                <a:t>y</a:t>
              </a:r>
              <a:endParaRPr lang="en-US" altLang="en-US" sz="2400" baseline="-25000">
                <a:latin typeface="FifthAve" pitchFamily="2" charset="0"/>
              </a:endParaRPr>
            </a:p>
          </p:txBody>
        </p:sp>
        <p:sp>
          <p:nvSpPr>
            <p:cNvPr id="16431" name="Rectangle 57"/>
            <p:cNvSpPr>
              <a:spLocks noChangeArrowheads="1"/>
            </p:cNvSpPr>
            <p:nvPr/>
          </p:nvSpPr>
          <p:spPr bwMode="auto">
            <a:xfrm>
              <a:off x="864" y="3888"/>
              <a:ext cx="19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500" i="1">
                  <a:solidFill>
                    <a:srgbClr val="000000"/>
                  </a:solidFill>
                  <a:latin typeface="Arial" panose="020B0604020202020204" pitchFamily="34" charset="0"/>
                </a:rPr>
                <a:t>k</a:t>
              </a:r>
              <a:r>
                <a:rPr lang="en-US" altLang="en-US" sz="1500" i="1" baseline="-25000">
                  <a:solidFill>
                    <a:srgbClr val="000000"/>
                  </a:solidFill>
                  <a:latin typeface="Arial" panose="020B0604020202020204" pitchFamily="34" charset="0"/>
                </a:rPr>
                <a:t>x</a:t>
              </a:r>
              <a:endParaRPr lang="en-US" altLang="en-US" sz="2400" baseline="-25000">
                <a:latin typeface="FifthAve" pitchFamily="2" charset="0"/>
              </a:endParaRPr>
            </a:p>
          </p:txBody>
        </p:sp>
        <p:sp>
          <p:nvSpPr>
            <p:cNvPr id="16432" name="Rectangle 58"/>
            <p:cNvSpPr>
              <a:spLocks noChangeArrowheads="1"/>
            </p:cNvSpPr>
            <p:nvPr/>
          </p:nvSpPr>
          <p:spPr bwMode="auto">
            <a:xfrm>
              <a:off x="1524" y="2784"/>
              <a:ext cx="19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500" i="1">
                  <a:solidFill>
                    <a:srgbClr val="000000"/>
                  </a:solidFill>
                  <a:latin typeface="Arial" panose="020B0604020202020204" pitchFamily="34" charset="0"/>
                </a:rPr>
                <a:t>k</a:t>
              </a:r>
              <a:r>
                <a:rPr lang="en-US" altLang="en-US" sz="1500" i="1" baseline="-25000">
                  <a:solidFill>
                    <a:srgbClr val="000000"/>
                  </a:solidFill>
                  <a:latin typeface="Arial" panose="020B0604020202020204" pitchFamily="34" charset="0"/>
                </a:rPr>
                <a:t>z</a:t>
              </a:r>
              <a:endParaRPr lang="en-US" altLang="en-US" sz="2400" baseline="-25000">
                <a:latin typeface="FifthAve" pitchFamily="2" charset="0"/>
              </a:endParaRPr>
            </a:p>
          </p:txBody>
        </p:sp>
      </p:grpSp>
      <p:sp>
        <p:nvSpPr>
          <p:cNvPr id="17416" name="Rectangle 59"/>
          <p:cNvSpPr>
            <a:spLocks noChangeArrowheads="1"/>
          </p:cNvSpPr>
          <p:nvPr/>
        </p:nvSpPr>
        <p:spPr bwMode="auto">
          <a:xfrm>
            <a:off x="2844800" y="4483100"/>
            <a:ext cx="1219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1800">
                <a:solidFill>
                  <a:srgbClr val="000000"/>
                </a:solidFill>
                <a:latin typeface="Comic Sans MS" panose="030F0702030302020204" pitchFamily="66" charset="0"/>
              </a:rPr>
              <a:t>(k) = </a:t>
            </a:r>
            <a:r>
              <a:rPr lang="en-US" altLang="en-US" sz="1800">
                <a:solidFill>
                  <a:srgbClr val="000000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180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7417" name="Text Box 60"/>
          <p:cNvSpPr txBox="1">
            <a:spLocks noChangeArrowheads="1"/>
          </p:cNvSpPr>
          <p:nvPr/>
        </p:nvSpPr>
        <p:spPr bwMode="auto">
          <a:xfrm>
            <a:off x="5907088" y="38274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17418" name="Text Box 61"/>
          <p:cNvSpPr txBox="1">
            <a:spLocks noChangeArrowheads="1"/>
          </p:cNvSpPr>
          <p:nvPr/>
        </p:nvSpPr>
        <p:spPr bwMode="auto">
          <a:xfrm>
            <a:off x="2268538" y="6254750"/>
            <a:ext cx="12620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Comic Sans MS" panose="030F0702030302020204" pitchFamily="66" charset="0"/>
              </a:rPr>
              <a:t>“s-wave”</a:t>
            </a:r>
          </a:p>
        </p:txBody>
      </p:sp>
      <p:sp>
        <p:nvSpPr>
          <p:cNvPr id="17419" name="Text Box 63"/>
          <p:cNvSpPr txBox="1">
            <a:spLocks noChangeArrowheads="1"/>
          </p:cNvSpPr>
          <p:nvPr/>
        </p:nvSpPr>
        <p:spPr bwMode="auto">
          <a:xfrm>
            <a:off x="439738" y="3503613"/>
            <a:ext cx="8077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sz="1800">
                <a:latin typeface="Comic Sans MS" panose="030F0702030302020204" pitchFamily="66" charset="0"/>
              </a:rPr>
              <a:t>  </a:t>
            </a:r>
            <a:r>
              <a:rPr lang="en-US" altLang="en-US" sz="1800" b="1">
                <a:solidFill>
                  <a:srgbClr val="000099"/>
                </a:solidFill>
                <a:latin typeface="Comic Sans MS" panose="030F0702030302020204" pitchFamily="66" charset="0"/>
              </a:rPr>
              <a:t>EXCITATIONS</a:t>
            </a:r>
            <a:r>
              <a:rPr lang="en-US" altLang="en-US" sz="1800">
                <a:solidFill>
                  <a:srgbClr val="000099"/>
                </a:solidFill>
                <a:latin typeface="Comic Sans MS" panose="030F0702030302020204" pitchFamily="66" charset="0"/>
              </a:rPr>
              <a:t> = normal “quasiparticles” with an isotropic energy gap</a:t>
            </a:r>
          </a:p>
        </p:txBody>
      </p:sp>
      <p:grpSp>
        <p:nvGrpSpPr>
          <p:cNvPr id="17420" name="Group 65"/>
          <p:cNvGrpSpPr>
            <a:grpSpLocks/>
          </p:cNvGrpSpPr>
          <p:nvPr/>
        </p:nvGrpSpPr>
        <p:grpSpPr bwMode="auto">
          <a:xfrm>
            <a:off x="498475" y="2662238"/>
            <a:ext cx="10817225" cy="584200"/>
            <a:chOff x="192" y="1809"/>
            <a:chExt cx="6814" cy="368"/>
          </a:xfrm>
        </p:grpSpPr>
        <p:sp>
          <p:nvSpPr>
            <p:cNvPr id="16422" name="Text Box 66"/>
            <p:cNvSpPr txBox="1">
              <a:spLocks noChangeArrowheads="1"/>
            </p:cNvSpPr>
            <p:nvPr/>
          </p:nvSpPr>
          <p:spPr bwMode="auto">
            <a:xfrm>
              <a:off x="192" y="1872"/>
              <a:ext cx="34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 typeface="Wingdings" panose="05000000000000000000" pitchFamily="2" charset="2"/>
                <a:buChar char="§"/>
              </a:pPr>
              <a:r>
                <a:rPr lang="en-US" altLang="en-US" sz="1800">
                  <a:latin typeface="Comic Sans MS" panose="030F0702030302020204" pitchFamily="66" charset="0"/>
                </a:rPr>
                <a:t>  </a:t>
              </a:r>
              <a:r>
                <a:rPr lang="en-US" altLang="en-US" sz="1800" b="1">
                  <a:solidFill>
                    <a:srgbClr val="000099"/>
                  </a:solidFill>
                  <a:latin typeface="Comic Sans MS" panose="030F0702030302020204" pitchFamily="66" charset="0"/>
                </a:rPr>
                <a:t>GROUND STATE</a:t>
              </a:r>
              <a:r>
                <a:rPr lang="en-US" altLang="en-US" sz="1800">
                  <a:solidFill>
                    <a:srgbClr val="000099"/>
                  </a:solidFill>
                  <a:latin typeface="Comic Sans MS" panose="030F0702030302020204" pitchFamily="66" charset="0"/>
                </a:rPr>
                <a:t> = superfluid pair condensate</a:t>
              </a:r>
            </a:p>
          </p:txBody>
        </p:sp>
        <p:sp>
          <p:nvSpPr>
            <p:cNvPr id="16423" name="Rectangle 67"/>
            <p:cNvSpPr>
              <a:spLocks noChangeArrowheads="1"/>
            </p:cNvSpPr>
            <p:nvPr/>
          </p:nvSpPr>
          <p:spPr bwMode="auto">
            <a:xfrm>
              <a:off x="3984" y="1824"/>
              <a:ext cx="1056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200" dirty="0">
                  <a:latin typeface="Comic Sans MS" panose="030F0702030302020204" pitchFamily="66" charset="0"/>
                  <a:sym typeface="Symbol" panose="05050102010706020507" pitchFamily="18" charset="2"/>
                </a:rPr>
                <a:t> = n</a:t>
              </a:r>
              <a:r>
                <a:rPr lang="en-US" altLang="en-US" sz="2200" baseline="-25000" dirty="0">
                  <a:latin typeface="Comic Sans MS" panose="030F0702030302020204" pitchFamily="66" charset="0"/>
                  <a:sym typeface="Symbol" panose="05050102010706020507" pitchFamily="18" charset="2"/>
                </a:rPr>
                <a:t>s </a:t>
              </a:r>
              <a:r>
                <a:rPr lang="en-US" altLang="en-US" sz="2200" dirty="0">
                  <a:latin typeface="Comic Sans MS" panose="030F0702030302020204" pitchFamily="66" charset="0"/>
                  <a:sym typeface="Symbol" panose="05050102010706020507" pitchFamily="18" charset="2"/>
                </a:rPr>
                <a:t>e </a:t>
              </a:r>
              <a:r>
                <a:rPr lang="en-US" altLang="en-US" baseline="30000" dirty="0">
                  <a:latin typeface="Comic Sans MS" panose="030F0702030302020204" pitchFamily="66" charset="0"/>
                  <a:sym typeface="Symbol" panose="05050102010706020507" pitchFamily="18" charset="2"/>
                </a:rPr>
                <a:t>i</a:t>
              </a:r>
              <a:r>
                <a:rPr lang="en-US" altLang="en-US" b="1" baseline="30000" dirty="0">
                  <a:latin typeface="Comic Sans MS" panose="030F0702030302020204" pitchFamily="66" charset="0"/>
                  <a:sym typeface="Symbol" panose="05050102010706020507" pitchFamily="18" charset="2"/>
                </a:rPr>
                <a:t></a:t>
              </a:r>
            </a:p>
          </p:txBody>
        </p:sp>
        <p:sp>
          <p:nvSpPr>
            <p:cNvPr id="16424" name="Text Box 68"/>
            <p:cNvSpPr txBox="1">
              <a:spLocks noChangeArrowheads="1"/>
            </p:cNvSpPr>
            <p:nvPr/>
          </p:nvSpPr>
          <p:spPr bwMode="auto">
            <a:xfrm>
              <a:off x="5559" y="1809"/>
              <a:ext cx="1447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600" i="1">
                  <a:solidFill>
                    <a:srgbClr val="CC0066"/>
                  </a:solidFill>
                  <a:latin typeface="Comic Sans MS" panose="030F0702030302020204" pitchFamily="66" charset="0"/>
                </a:rPr>
                <a:t>macroscopic phase coherence</a:t>
              </a:r>
              <a:endParaRPr lang="en-US" altLang="en-US" sz="1800">
                <a:solidFill>
                  <a:srgbClr val="CC0066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421" name="Group 70"/>
          <p:cNvGrpSpPr>
            <a:grpSpLocks/>
          </p:cNvGrpSpPr>
          <p:nvPr/>
        </p:nvGrpSpPr>
        <p:grpSpPr bwMode="auto">
          <a:xfrm>
            <a:off x="8148638" y="4054475"/>
            <a:ext cx="3751262" cy="1981200"/>
            <a:chOff x="3196" y="268"/>
            <a:chExt cx="2468" cy="1169"/>
          </a:xfrm>
        </p:grpSpPr>
        <p:grpSp>
          <p:nvGrpSpPr>
            <p:cNvPr id="16410" name="Group 57"/>
            <p:cNvGrpSpPr>
              <a:grpSpLocks/>
            </p:cNvGrpSpPr>
            <p:nvPr/>
          </p:nvGrpSpPr>
          <p:grpSpPr bwMode="auto">
            <a:xfrm>
              <a:off x="3196" y="268"/>
              <a:ext cx="2468" cy="1169"/>
              <a:chOff x="3196" y="268"/>
              <a:chExt cx="2468" cy="1169"/>
            </a:xfrm>
          </p:grpSpPr>
          <p:pic>
            <p:nvPicPr>
              <p:cNvPr id="16413" name="Picture 46" descr="HTS history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51" t="70332" r="41808" b="27356"/>
              <a:stretch>
                <a:fillRect/>
              </a:stretch>
            </p:blipFill>
            <p:spPr bwMode="auto">
              <a:xfrm>
                <a:off x="3539" y="416"/>
                <a:ext cx="1018" cy="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14" name="Picture 43" descr="HTS history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3825"/>
              <a:stretch>
                <a:fillRect/>
              </a:stretch>
            </p:blipFill>
            <p:spPr bwMode="auto">
              <a:xfrm>
                <a:off x="3205" y="268"/>
                <a:ext cx="2459" cy="2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15" name="Picture 44" descr="HTS history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0508"/>
              <a:stretch>
                <a:fillRect/>
              </a:stretch>
            </p:blipFill>
            <p:spPr bwMode="auto">
              <a:xfrm>
                <a:off x="3196" y="456"/>
                <a:ext cx="2466" cy="9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16" name="Picture 47" descr="HTS history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51" t="70332" r="41808" b="27356"/>
              <a:stretch>
                <a:fillRect/>
              </a:stretch>
            </p:blipFill>
            <p:spPr bwMode="auto">
              <a:xfrm>
                <a:off x="3537" y="418"/>
                <a:ext cx="1091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17" name="Picture 48" descr="HTS history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34" t="70332" r="41808" b="27356"/>
              <a:stretch>
                <a:fillRect/>
              </a:stretch>
            </p:blipFill>
            <p:spPr bwMode="auto">
              <a:xfrm>
                <a:off x="4504" y="417"/>
                <a:ext cx="1072" cy="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18" name="Picture 51" descr="HTS history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1786" t="70508" r="4172" b="18599"/>
              <a:stretch>
                <a:fillRect/>
              </a:stretch>
            </p:blipFill>
            <p:spPr bwMode="auto">
              <a:xfrm>
                <a:off x="5109" y="459"/>
                <a:ext cx="463" cy="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19" name="Picture 53" descr="HTS history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1786" t="70508" r="4172" b="23328"/>
              <a:stretch>
                <a:fillRect/>
              </a:stretch>
            </p:blipFill>
            <p:spPr bwMode="auto">
              <a:xfrm>
                <a:off x="5048" y="459"/>
                <a:ext cx="463" cy="2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420" name="Line 54"/>
              <p:cNvSpPr>
                <a:spLocks noChangeShapeType="1"/>
              </p:cNvSpPr>
              <p:nvPr/>
            </p:nvSpPr>
            <p:spPr bwMode="auto">
              <a:xfrm>
                <a:off x="3565" y="661"/>
                <a:ext cx="201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21" name="Text Box 55"/>
              <p:cNvSpPr txBox="1">
                <a:spLocks noChangeArrowheads="1"/>
              </p:cNvSpPr>
              <p:nvPr/>
            </p:nvSpPr>
            <p:spPr bwMode="auto">
              <a:xfrm>
                <a:off x="5030" y="475"/>
                <a:ext cx="360" cy="1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200" b="1">
                    <a:latin typeface="Arial" panose="020B0604020202020204" pitchFamily="34" charset="0"/>
                  </a:rPr>
                  <a:t>23.2K</a:t>
                </a:r>
              </a:p>
            </p:txBody>
          </p:sp>
        </p:grpSp>
        <p:sp>
          <p:nvSpPr>
            <p:cNvPr id="16411" name="Line 58"/>
            <p:cNvSpPr>
              <a:spLocks noChangeShapeType="1"/>
            </p:cNvSpPr>
            <p:nvPr/>
          </p:nvSpPr>
          <p:spPr bwMode="auto">
            <a:xfrm flipV="1">
              <a:off x="3537" y="992"/>
              <a:ext cx="206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2" name="Text Box 69"/>
            <p:cNvSpPr txBox="1">
              <a:spLocks noChangeArrowheads="1"/>
            </p:cNvSpPr>
            <p:nvPr/>
          </p:nvSpPr>
          <p:spPr bwMode="auto">
            <a:xfrm>
              <a:off x="4981" y="848"/>
              <a:ext cx="461" cy="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b="1" i="1">
                  <a:solidFill>
                    <a:srgbClr val="1C1C1C"/>
                  </a:solidFill>
                  <a:latin typeface="Arial Narrow" panose="020B0606020202030204" pitchFamily="34" charset="0"/>
                </a:rPr>
                <a:t>Liquid He</a:t>
              </a:r>
            </a:p>
          </p:txBody>
        </p:sp>
      </p:grpSp>
      <p:grpSp>
        <p:nvGrpSpPr>
          <p:cNvPr id="17422" name="Group 34"/>
          <p:cNvGrpSpPr>
            <a:grpSpLocks/>
          </p:cNvGrpSpPr>
          <p:nvPr/>
        </p:nvGrpSpPr>
        <p:grpSpPr bwMode="auto">
          <a:xfrm>
            <a:off x="9140825" y="801688"/>
            <a:ext cx="2587625" cy="1187450"/>
            <a:chOff x="1622" y="2228"/>
            <a:chExt cx="2986" cy="1369"/>
          </a:xfrm>
        </p:grpSpPr>
        <p:pic>
          <p:nvPicPr>
            <p:cNvPr id="16407" name="Picture 28" descr="John Bardee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2" y="2230"/>
              <a:ext cx="972" cy="1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8" name="Picture 30" descr="Leon Neil Cooper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9" y="2228"/>
              <a:ext cx="972" cy="1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9" name="Picture 32" descr="John Robert Schrieffer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6" y="2235"/>
              <a:ext cx="972" cy="1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3" name="Text Box 38"/>
          <p:cNvSpPr txBox="1">
            <a:spLocks noChangeArrowheads="1"/>
          </p:cNvSpPr>
          <p:nvPr/>
        </p:nvSpPr>
        <p:spPr bwMode="auto">
          <a:xfrm>
            <a:off x="9126538" y="1982788"/>
            <a:ext cx="89852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t>John Bardeen</a:t>
            </a:r>
          </a:p>
        </p:txBody>
      </p:sp>
      <p:sp>
        <p:nvSpPr>
          <p:cNvPr id="17424" name="Text Box 39"/>
          <p:cNvSpPr txBox="1">
            <a:spLocks noChangeArrowheads="1"/>
          </p:cNvSpPr>
          <p:nvPr/>
        </p:nvSpPr>
        <p:spPr bwMode="auto">
          <a:xfrm>
            <a:off x="10101263" y="1987550"/>
            <a:ext cx="7254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t>Leon Cooper</a:t>
            </a:r>
          </a:p>
        </p:txBody>
      </p:sp>
      <p:sp>
        <p:nvSpPr>
          <p:cNvPr id="17425" name="Text Box 40"/>
          <p:cNvSpPr txBox="1">
            <a:spLocks noChangeArrowheads="1"/>
          </p:cNvSpPr>
          <p:nvPr/>
        </p:nvSpPr>
        <p:spPr bwMode="auto">
          <a:xfrm>
            <a:off x="10918825" y="1995488"/>
            <a:ext cx="912813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t>Bob Schrieffer</a:t>
            </a:r>
          </a:p>
        </p:txBody>
      </p:sp>
      <p:graphicFrame>
        <p:nvGraphicFramePr>
          <p:cNvPr id="87" name="Object 62"/>
          <p:cNvGraphicFramePr>
            <a:graphicFrameLocks noChangeAspect="1"/>
          </p:cNvGraphicFramePr>
          <p:nvPr/>
        </p:nvGraphicFramePr>
        <p:xfrm>
          <a:off x="4352925" y="3819525"/>
          <a:ext cx="3476625" cy="248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Graph" r:id="rId8" imgW="2448154" imgH="1978762" progId="Origin50.Graph">
                  <p:embed/>
                </p:oleObj>
              </mc:Choice>
              <mc:Fallback>
                <p:oleObj name="Graph" r:id="rId8" imgW="2448154" imgH="1978762" progId="Origin50.Graph">
                  <p:embed/>
                  <p:pic>
                    <p:nvPicPr>
                      <p:cNvPr id="87" name="Object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2925" y="3819525"/>
                        <a:ext cx="3476625" cy="248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" name="Text Box 96"/>
          <p:cNvSpPr txBox="1">
            <a:spLocks noChangeArrowheads="1"/>
          </p:cNvSpPr>
          <p:nvPr/>
        </p:nvSpPr>
        <p:spPr bwMode="auto">
          <a:xfrm>
            <a:off x="4654550" y="6170613"/>
            <a:ext cx="3324225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99"/>
                </a:solidFill>
                <a:latin typeface="Comic Sans MS" panose="030F0702030302020204" pitchFamily="66" charset="0"/>
              </a:rPr>
              <a:t>quasiparticle tunneling spectroscopy reveals the fully-formed energy gap</a:t>
            </a:r>
          </a:p>
        </p:txBody>
      </p:sp>
      <p:sp>
        <p:nvSpPr>
          <p:cNvPr id="89" name="Text Box 96"/>
          <p:cNvSpPr txBox="1">
            <a:spLocks noChangeArrowheads="1"/>
          </p:cNvSpPr>
          <p:nvPr/>
        </p:nvSpPr>
        <p:spPr bwMode="auto">
          <a:xfrm>
            <a:off x="8550275" y="6137275"/>
            <a:ext cx="3198813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99"/>
                </a:solidFill>
                <a:latin typeface="Comic Sans MS" panose="030F0702030302020204" pitchFamily="66" charset="0"/>
              </a:rPr>
              <a:t>T</a:t>
            </a:r>
            <a:r>
              <a:rPr lang="en-US" altLang="en-US" sz="1400" baseline="-25000">
                <a:solidFill>
                  <a:srgbClr val="000099"/>
                </a:solidFill>
                <a:latin typeface="Comic Sans MS" panose="030F0702030302020204" pitchFamily="66" charset="0"/>
              </a:rPr>
              <a:t>c</a:t>
            </a:r>
            <a:r>
              <a:rPr lang="en-US" altLang="en-US" sz="1400">
                <a:solidFill>
                  <a:srgbClr val="000099"/>
                </a:solidFill>
                <a:latin typeface="Comic Sans MS" panose="030F0702030302020204" pitchFamily="66" charset="0"/>
              </a:rPr>
              <a:t> increased slowly from 4K to 23K over 75 years from 1911 to 1986 </a:t>
            </a:r>
          </a:p>
        </p:txBody>
      </p:sp>
      <p:sp>
        <p:nvSpPr>
          <p:cNvPr id="17429" name="Line 91"/>
          <p:cNvSpPr>
            <a:spLocks noChangeShapeType="1"/>
          </p:cNvSpPr>
          <p:nvPr/>
        </p:nvSpPr>
        <p:spPr bwMode="auto">
          <a:xfrm flipH="1" flipV="1">
            <a:off x="7951788" y="2870200"/>
            <a:ext cx="298450" cy="166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30" name="Text Box 92"/>
          <p:cNvSpPr txBox="1">
            <a:spLocks noChangeArrowheads="1"/>
          </p:cNvSpPr>
          <p:nvPr/>
        </p:nvSpPr>
        <p:spPr bwMode="auto">
          <a:xfrm>
            <a:off x="8277225" y="2957513"/>
            <a:ext cx="666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i="1">
                <a:solidFill>
                  <a:srgbClr val="006600"/>
                </a:solidFill>
                <a:latin typeface="Arial" panose="020B0604020202020204" pitchFamily="34" charset="0"/>
              </a:rPr>
              <a:t>phase</a:t>
            </a:r>
          </a:p>
        </p:txBody>
      </p:sp>
    </p:spTree>
    <p:extLst>
      <p:ext uri="{BB962C8B-B14F-4D97-AF65-F5344CB8AC3E}">
        <p14:creationId xmlns:p14="http://schemas.microsoft.com/office/powerpoint/2010/main" val="253607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/>
      <p:bldP spid="17414" grpId="0"/>
      <p:bldP spid="17416" grpId="0"/>
      <p:bldP spid="17417" grpId="0"/>
      <p:bldP spid="17418" grpId="0"/>
      <p:bldP spid="17419" grpId="0"/>
      <p:bldP spid="17423" grpId="0"/>
      <p:bldP spid="17424" grpId="0"/>
      <p:bldP spid="17425" grpId="0"/>
      <p:bldP spid="88" grpId="0"/>
      <p:bldP spid="89" grpId="0"/>
      <p:bldP spid="174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>
            <a:spLocks noChangeArrowheads="1"/>
          </p:cNvSpPr>
          <p:nvPr/>
        </p:nvSpPr>
        <p:spPr bwMode="auto">
          <a:xfrm>
            <a:off x="3189288" y="46038"/>
            <a:ext cx="56546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C00000"/>
                </a:solidFill>
                <a:latin typeface="Comic Sans MS" panose="030F0702030302020204" pitchFamily="66" charset="0"/>
              </a:rPr>
              <a:t>High Temperature Superconductivity (1986)</a:t>
            </a:r>
          </a:p>
        </p:txBody>
      </p:sp>
      <p:grpSp>
        <p:nvGrpSpPr>
          <p:cNvPr id="141370" name="Group 58"/>
          <p:cNvGrpSpPr>
            <a:grpSpLocks/>
          </p:cNvGrpSpPr>
          <p:nvPr/>
        </p:nvGrpSpPr>
        <p:grpSpPr bwMode="auto">
          <a:xfrm>
            <a:off x="8467725" y="487363"/>
            <a:ext cx="3163888" cy="2430462"/>
            <a:chOff x="588" y="1838"/>
            <a:chExt cx="2078" cy="1620"/>
          </a:xfrm>
        </p:grpSpPr>
        <p:pic>
          <p:nvPicPr>
            <p:cNvPr id="18463" name="Picture 7" descr="woodstock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" y="2054"/>
              <a:ext cx="1892" cy="1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64" name="Text Box 8"/>
            <p:cNvSpPr txBox="1">
              <a:spLocks noChangeArrowheads="1"/>
            </p:cNvSpPr>
            <p:nvPr/>
          </p:nvSpPr>
          <p:spPr bwMode="auto">
            <a:xfrm>
              <a:off x="688" y="1838"/>
              <a:ext cx="1849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latin typeface="Comic Sans MS" panose="030F0702030302020204" pitchFamily="66" charset="0"/>
                </a:rPr>
                <a:t>Woodstock of Music (1969)</a:t>
              </a:r>
            </a:p>
          </p:txBody>
        </p:sp>
        <p:sp>
          <p:nvSpPr>
            <p:cNvPr id="18465" name="Text Box 10"/>
            <p:cNvSpPr txBox="1">
              <a:spLocks noChangeArrowheads="1"/>
            </p:cNvSpPr>
            <p:nvPr/>
          </p:nvSpPr>
          <p:spPr bwMode="auto">
            <a:xfrm>
              <a:off x="589" y="3254"/>
              <a:ext cx="2077" cy="2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latin typeface="Comic Sans MS" panose="030F0702030302020204" pitchFamily="66" charset="0"/>
                </a:rPr>
                <a:t>3 days / 33 acts / 500,000 hippies</a:t>
              </a:r>
            </a:p>
          </p:txBody>
        </p:sp>
      </p:grpSp>
      <p:grpSp>
        <p:nvGrpSpPr>
          <p:cNvPr id="141371" name="Group 59"/>
          <p:cNvGrpSpPr>
            <a:grpSpLocks/>
          </p:cNvGrpSpPr>
          <p:nvPr/>
        </p:nvGrpSpPr>
        <p:grpSpPr bwMode="auto">
          <a:xfrm>
            <a:off x="8310563" y="3030538"/>
            <a:ext cx="3430587" cy="2578100"/>
            <a:chOff x="2830" y="1834"/>
            <a:chExt cx="2161" cy="1624"/>
          </a:xfrm>
        </p:grpSpPr>
        <p:pic>
          <p:nvPicPr>
            <p:cNvPr id="18460" name="Picture 6" descr="woodstock01_thumb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2" y="2059"/>
              <a:ext cx="1791" cy="1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61" name="Text Box 9"/>
            <p:cNvSpPr txBox="1">
              <a:spLocks noChangeArrowheads="1"/>
            </p:cNvSpPr>
            <p:nvPr/>
          </p:nvSpPr>
          <p:spPr bwMode="auto">
            <a:xfrm>
              <a:off x="2845" y="1834"/>
              <a:ext cx="1945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latin typeface="Comic Sans MS" panose="030F0702030302020204" pitchFamily="66" charset="0"/>
                </a:rPr>
                <a:t>Woodstock of Physics (1987)</a:t>
              </a:r>
            </a:p>
          </p:txBody>
        </p:sp>
        <p:sp>
          <p:nvSpPr>
            <p:cNvPr id="18462" name="Text Box 11"/>
            <p:cNvSpPr txBox="1">
              <a:spLocks noChangeArrowheads="1"/>
            </p:cNvSpPr>
            <p:nvPr/>
          </p:nvSpPr>
          <p:spPr bwMode="auto">
            <a:xfrm>
              <a:off x="2830" y="3254"/>
              <a:ext cx="2161" cy="2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latin typeface="Comic Sans MS" panose="030F0702030302020204" pitchFamily="66" charset="0"/>
                </a:rPr>
                <a:t>8 hours / 50 talks / 2500 physicists</a:t>
              </a:r>
            </a:p>
          </p:txBody>
        </p:sp>
      </p:grpSp>
      <p:grpSp>
        <p:nvGrpSpPr>
          <p:cNvPr id="18437" name="Group 56"/>
          <p:cNvGrpSpPr>
            <a:grpSpLocks/>
          </p:cNvGrpSpPr>
          <p:nvPr/>
        </p:nvGrpSpPr>
        <p:grpSpPr bwMode="auto">
          <a:xfrm>
            <a:off x="1831975" y="2670175"/>
            <a:ext cx="2243138" cy="2381250"/>
            <a:chOff x="1854" y="412"/>
            <a:chExt cx="1005" cy="1087"/>
          </a:xfrm>
        </p:grpSpPr>
        <p:pic>
          <p:nvPicPr>
            <p:cNvPr id="18450" name="Picture 5" descr="mullbed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94"/>
            <a:stretch>
              <a:fillRect/>
            </a:stretch>
          </p:blipFill>
          <p:spPr bwMode="auto">
            <a:xfrm>
              <a:off x="2354" y="450"/>
              <a:ext cx="300" cy="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1" name="Picture 42" descr="mullbed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443"/>
            <a:stretch>
              <a:fillRect/>
            </a:stretch>
          </p:blipFill>
          <p:spPr bwMode="auto">
            <a:xfrm>
              <a:off x="2013" y="450"/>
              <a:ext cx="299" cy="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2" name="Picture 43" descr="2-K2NiF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4" y="412"/>
              <a:ext cx="1005" cy="1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3" name="Picture 44" descr="2-K2NiF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34" t="16447" r="3102" b="71992"/>
            <a:stretch>
              <a:fillRect/>
            </a:stretch>
          </p:blipFill>
          <p:spPr bwMode="auto">
            <a:xfrm>
              <a:off x="1877" y="468"/>
              <a:ext cx="236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4" name="Picture 45" descr="2-K2NiF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34" t="16447" r="3102" b="71992"/>
            <a:stretch>
              <a:fillRect/>
            </a:stretch>
          </p:blipFill>
          <p:spPr bwMode="auto">
            <a:xfrm>
              <a:off x="1907" y="725"/>
              <a:ext cx="235" cy="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5" name="Picture 46" descr="2-K2NiF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94" t="81438" r="78113" b="10808"/>
            <a:stretch>
              <a:fillRect/>
            </a:stretch>
          </p:blipFill>
          <p:spPr bwMode="auto">
            <a:xfrm>
              <a:off x="2062" y="1203"/>
              <a:ext cx="48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6" name="Picture 47" descr="2-K2NiF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34" t="16447" r="3102" b="71992"/>
            <a:stretch>
              <a:fillRect/>
            </a:stretch>
          </p:blipFill>
          <p:spPr bwMode="auto">
            <a:xfrm>
              <a:off x="1971" y="1031"/>
              <a:ext cx="93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7" name="Picture 48" descr="2-K2NiF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94" t="81438" r="78113" b="10808"/>
            <a:stretch>
              <a:fillRect/>
            </a:stretch>
          </p:blipFill>
          <p:spPr bwMode="auto">
            <a:xfrm>
              <a:off x="2106" y="1194"/>
              <a:ext cx="47" cy="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8" name="Picture 49" descr="2-K2NiF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34" t="16447" r="3102" b="71992"/>
            <a:stretch>
              <a:fillRect/>
            </a:stretch>
          </p:blipFill>
          <p:spPr bwMode="auto">
            <a:xfrm>
              <a:off x="2122" y="1138"/>
              <a:ext cx="29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9" name="Picture 50" descr="2-K2NiF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34" t="16447" r="3102" b="71992"/>
            <a:stretch>
              <a:fillRect/>
            </a:stretch>
          </p:blipFill>
          <p:spPr bwMode="auto">
            <a:xfrm>
              <a:off x="2125" y="800"/>
              <a:ext cx="29" cy="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438" name="Picture 52" descr="mullbed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1"/>
          <a:stretch>
            <a:fillRect/>
          </a:stretch>
        </p:blipFill>
        <p:spPr bwMode="auto">
          <a:xfrm>
            <a:off x="2927350" y="712788"/>
            <a:ext cx="98425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 Box 53"/>
          <p:cNvSpPr txBox="1">
            <a:spLocks noChangeArrowheads="1"/>
          </p:cNvSpPr>
          <p:nvPr/>
        </p:nvSpPr>
        <p:spPr bwMode="auto">
          <a:xfrm>
            <a:off x="2760663" y="1987550"/>
            <a:ext cx="14224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702030302020204" pitchFamily="66" charset="0"/>
              </a:rPr>
              <a:t>Georg Bednorz</a:t>
            </a:r>
          </a:p>
        </p:txBody>
      </p:sp>
      <p:sp>
        <p:nvSpPr>
          <p:cNvPr id="18440" name="Text Box 54"/>
          <p:cNvSpPr txBox="1">
            <a:spLocks noChangeArrowheads="1"/>
          </p:cNvSpPr>
          <p:nvPr/>
        </p:nvSpPr>
        <p:spPr bwMode="auto">
          <a:xfrm>
            <a:off x="1527175" y="1979613"/>
            <a:ext cx="115728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>
                <a:latin typeface="Comic Sans MS" panose="030F0702030302020204" pitchFamily="66" charset="0"/>
              </a:rPr>
              <a:t>Alex M</a:t>
            </a:r>
            <a:r>
              <a:rPr lang="en-US" altLang="en-US" sz="1400">
                <a:latin typeface="Comic Sans MS" panose="030F0702030302020204" pitchFamily="66" charset="0"/>
                <a:cs typeface="Arial" panose="020B0604020202020204" pitchFamily="34" charset="0"/>
              </a:rPr>
              <a:t>ü</a:t>
            </a:r>
            <a:r>
              <a:rPr lang="en-US" altLang="en-US" sz="1400">
                <a:latin typeface="Comic Sans MS" panose="030F0702030302020204" pitchFamily="66" charset="0"/>
              </a:rPr>
              <a:t>ller</a:t>
            </a:r>
          </a:p>
        </p:txBody>
      </p:sp>
      <p:pic>
        <p:nvPicPr>
          <p:cNvPr id="18441" name="Picture 55" descr="mullbed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21"/>
          <a:stretch>
            <a:fillRect/>
          </a:stretch>
        </p:blipFill>
        <p:spPr bwMode="auto">
          <a:xfrm>
            <a:off x="1630363" y="738188"/>
            <a:ext cx="9588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69" name="Text Box 57"/>
          <p:cNvSpPr txBox="1">
            <a:spLocks noChangeArrowheads="1"/>
          </p:cNvSpPr>
          <p:nvPr/>
        </p:nvSpPr>
        <p:spPr bwMode="auto">
          <a:xfrm>
            <a:off x="935038" y="5695950"/>
            <a:ext cx="11063287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006600"/>
                </a:solidFill>
                <a:latin typeface="Comic Sans MS" panose="030F0702030302020204" pitchFamily="66" charset="0"/>
              </a:rPr>
              <a:t>“Our lives will be changed” … </a:t>
            </a:r>
            <a:r>
              <a:rPr lang="en-US" altLang="en-US" sz="1800">
                <a:solidFill>
                  <a:srgbClr val="006600"/>
                </a:solidFill>
                <a:latin typeface="Comic Sans MS" panose="030F0702030302020204" pitchFamily="66" charset="0"/>
              </a:rPr>
              <a:t>this did not turn out at expected but is rather true for physicists</a:t>
            </a:r>
            <a:r>
              <a:rPr lang="en-US" altLang="en-US" sz="1800">
                <a:latin typeface="Comic Sans MS" panose="030F0702030302020204" pitchFamily="66" charset="0"/>
              </a:rPr>
              <a:t> </a:t>
            </a:r>
          </a:p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A50021"/>
                </a:solidFill>
                <a:latin typeface="Comic Sans MS" panose="030F0702030302020204" pitchFamily="66" charset="0"/>
                <a:sym typeface="Wingdings 3" panose="05040102010807070707" pitchFamily="18" charset="2"/>
              </a:rPr>
              <a:t>challenged our understanding of condensed matter physics</a:t>
            </a:r>
          </a:p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A50021"/>
                </a:solidFill>
                <a:latin typeface="Comic Sans MS" panose="030F0702030302020204" pitchFamily="66" charset="0"/>
                <a:sym typeface="Wingdings 3" panose="05040102010807070707" pitchFamily="18" charset="2"/>
              </a:rPr>
              <a:t>opened new opportunities for superconductor research</a:t>
            </a:r>
          </a:p>
        </p:txBody>
      </p:sp>
      <p:sp>
        <p:nvSpPr>
          <p:cNvPr id="18443" name="Text Box 67"/>
          <p:cNvSpPr txBox="1">
            <a:spLocks noChangeArrowheads="1"/>
          </p:cNvSpPr>
          <p:nvPr/>
        </p:nvSpPr>
        <p:spPr bwMode="auto">
          <a:xfrm>
            <a:off x="1331913" y="2343150"/>
            <a:ext cx="296386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99"/>
                </a:solidFill>
                <a:latin typeface="Comic Sans MS" panose="030F0702030302020204" pitchFamily="66" charset="0"/>
              </a:rPr>
              <a:t>IBM Z</a:t>
            </a:r>
            <a:r>
              <a:rPr lang="en-US" altLang="en-US" sz="1400">
                <a:solidFill>
                  <a:srgbClr val="000099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u</a:t>
            </a:r>
            <a:r>
              <a:rPr lang="en-US" altLang="en-US" sz="1400">
                <a:solidFill>
                  <a:srgbClr val="000099"/>
                </a:solidFill>
                <a:latin typeface="Comic Sans MS" panose="030F0702030302020204" pitchFamily="66" charset="0"/>
              </a:rPr>
              <a:t>rich Research Laboratory</a:t>
            </a:r>
          </a:p>
        </p:txBody>
      </p:sp>
      <p:grpSp>
        <p:nvGrpSpPr>
          <p:cNvPr id="141381" name="Group 69"/>
          <p:cNvGrpSpPr>
            <a:grpSpLocks/>
          </p:cNvGrpSpPr>
          <p:nvPr/>
        </p:nvGrpSpPr>
        <p:grpSpPr bwMode="auto">
          <a:xfrm>
            <a:off x="4570413" y="647700"/>
            <a:ext cx="3509962" cy="4354513"/>
            <a:chOff x="3152" y="328"/>
            <a:chExt cx="2211" cy="2743"/>
          </a:xfrm>
        </p:grpSpPr>
        <p:grpSp>
          <p:nvGrpSpPr>
            <p:cNvPr id="18445" name="Group 66"/>
            <p:cNvGrpSpPr>
              <a:grpSpLocks/>
            </p:cNvGrpSpPr>
            <p:nvPr/>
          </p:nvGrpSpPr>
          <p:grpSpPr bwMode="auto">
            <a:xfrm>
              <a:off x="3152" y="328"/>
              <a:ext cx="2211" cy="2743"/>
              <a:chOff x="3152" y="328"/>
              <a:chExt cx="2211" cy="2743"/>
            </a:xfrm>
          </p:grpSpPr>
          <p:pic>
            <p:nvPicPr>
              <p:cNvPr id="18447" name="Picture 13" descr="HTS history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2" y="328"/>
                <a:ext cx="2211" cy="27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48" name="Picture 63" descr="HTS history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108" t="50383" r="41881" b="30843"/>
              <a:stretch>
                <a:fillRect/>
              </a:stretch>
            </p:blipFill>
            <p:spPr bwMode="auto">
              <a:xfrm>
                <a:off x="4856" y="1680"/>
                <a:ext cx="425" cy="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49" name="Picture 65" descr="HTS history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425" t="44914" r="35776" b="40356"/>
              <a:stretch>
                <a:fillRect/>
              </a:stretch>
            </p:blipFill>
            <p:spPr bwMode="auto">
              <a:xfrm>
                <a:off x="4544" y="1551"/>
                <a:ext cx="283" cy="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8446" name="Oval 68"/>
            <p:cNvSpPr>
              <a:spLocks noChangeArrowheads="1"/>
            </p:cNvSpPr>
            <p:nvPr/>
          </p:nvSpPr>
          <p:spPr bwMode="auto">
            <a:xfrm>
              <a:off x="4715" y="2158"/>
              <a:ext cx="567" cy="302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171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6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7958" y="453677"/>
            <a:ext cx="2742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Progress in SC – Tc  vs. time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35787" y="1343025"/>
            <a:ext cx="7034278" cy="2827535"/>
            <a:chOff x="626262" y="2066925"/>
            <a:chExt cx="6545263" cy="2519097"/>
          </a:xfrm>
        </p:grpSpPr>
        <p:cxnSp>
          <p:nvCxnSpPr>
            <p:cNvPr id="4" name="Straight Arrow Connector 3"/>
            <p:cNvCxnSpPr/>
            <p:nvPr/>
          </p:nvCxnSpPr>
          <p:spPr>
            <a:xfrm flipV="1">
              <a:off x="1734911" y="2096860"/>
              <a:ext cx="0" cy="213360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1724025" y="2343151"/>
              <a:ext cx="1143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724025" y="2633665"/>
              <a:ext cx="1143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724025" y="2957513"/>
              <a:ext cx="1143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724025" y="3251172"/>
              <a:ext cx="1143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724025" y="3571876"/>
              <a:ext cx="1143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725389" y="3938589"/>
              <a:ext cx="1143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1724025" y="4214813"/>
              <a:ext cx="481965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143125" y="4114801"/>
              <a:ext cx="0" cy="10001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652717" y="4114791"/>
              <a:ext cx="0" cy="10001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114674" y="4121935"/>
              <a:ext cx="0" cy="10001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600450" y="4121935"/>
              <a:ext cx="0" cy="10001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067175" y="4114791"/>
              <a:ext cx="0" cy="10001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048250" y="4121935"/>
              <a:ext cx="0" cy="10001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557713" y="4107648"/>
              <a:ext cx="0" cy="10001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510212" y="4112410"/>
              <a:ext cx="0" cy="10001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038850" y="4107648"/>
              <a:ext cx="0" cy="10001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Freeform 20"/>
            <p:cNvSpPr/>
            <p:nvPr/>
          </p:nvSpPr>
          <p:spPr>
            <a:xfrm>
              <a:off x="1785938" y="2066925"/>
              <a:ext cx="4110037" cy="2081213"/>
            </a:xfrm>
            <a:custGeom>
              <a:avLst/>
              <a:gdLst>
                <a:gd name="connsiteX0" fmla="*/ 0 w 4110037"/>
                <a:gd name="connsiteY0" fmla="*/ 2081213 h 2081213"/>
                <a:gd name="connsiteX1" fmla="*/ 1047750 w 4110037"/>
                <a:gd name="connsiteY1" fmla="*/ 2019300 h 2081213"/>
                <a:gd name="connsiteX2" fmla="*/ 2005012 w 4110037"/>
                <a:gd name="connsiteY2" fmla="*/ 1952625 h 2081213"/>
                <a:gd name="connsiteX3" fmla="*/ 2428875 w 4110037"/>
                <a:gd name="connsiteY3" fmla="*/ 1881188 h 2081213"/>
                <a:gd name="connsiteX4" fmla="*/ 2990850 w 4110037"/>
                <a:gd name="connsiteY4" fmla="*/ 1804988 h 2081213"/>
                <a:gd name="connsiteX5" fmla="*/ 3319462 w 4110037"/>
                <a:gd name="connsiteY5" fmla="*/ 1724025 h 2081213"/>
                <a:gd name="connsiteX6" fmla="*/ 3509962 w 4110037"/>
                <a:gd name="connsiteY6" fmla="*/ 1562100 h 2081213"/>
                <a:gd name="connsiteX7" fmla="*/ 3605212 w 4110037"/>
                <a:gd name="connsiteY7" fmla="*/ 919163 h 2081213"/>
                <a:gd name="connsiteX8" fmla="*/ 3614737 w 4110037"/>
                <a:gd name="connsiteY8" fmla="*/ 514350 h 2081213"/>
                <a:gd name="connsiteX9" fmla="*/ 3757612 w 4110037"/>
                <a:gd name="connsiteY9" fmla="*/ 276225 h 2081213"/>
                <a:gd name="connsiteX10" fmla="*/ 4019550 w 4110037"/>
                <a:gd name="connsiteY10" fmla="*/ 85725 h 2081213"/>
                <a:gd name="connsiteX11" fmla="*/ 4110037 w 4110037"/>
                <a:gd name="connsiteY11" fmla="*/ 0 h 2081213"/>
                <a:gd name="connsiteX0" fmla="*/ 0 w 4110037"/>
                <a:gd name="connsiteY0" fmla="*/ 2081213 h 2081213"/>
                <a:gd name="connsiteX1" fmla="*/ 1047750 w 4110037"/>
                <a:gd name="connsiteY1" fmla="*/ 2019300 h 2081213"/>
                <a:gd name="connsiteX2" fmla="*/ 2005012 w 4110037"/>
                <a:gd name="connsiteY2" fmla="*/ 1952625 h 2081213"/>
                <a:gd name="connsiteX3" fmla="*/ 2428875 w 4110037"/>
                <a:gd name="connsiteY3" fmla="*/ 1881188 h 2081213"/>
                <a:gd name="connsiteX4" fmla="*/ 2990850 w 4110037"/>
                <a:gd name="connsiteY4" fmla="*/ 1804988 h 2081213"/>
                <a:gd name="connsiteX5" fmla="*/ 3319462 w 4110037"/>
                <a:gd name="connsiteY5" fmla="*/ 1714500 h 2081213"/>
                <a:gd name="connsiteX6" fmla="*/ 3509962 w 4110037"/>
                <a:gd name="connsiteY6" fmla="*/ 1562100 h 2081213"/>
                <a:gd name="connsiteX7" fmla="*/ 3605212 w 4110037"/>
                <a:gd name="connsiteY7" fmla="*/ 919163 h 2081213"/>
                <a:gd name="connsiteX8" fmla="*/ 3614737 w 4110037"/>
                <a:gd name="connsiteY8" fmla="*/ 514350 h 2081213"/>
                <a:gd name="connsiteX9" fmla="*/ 3757612 w 4110037"/>
                <a:gd name="connsiteY9" fmla="*/ 276225 h 2081213"/>
                <a:gd name="connsiteX10" fmla="*/ 4019550 w 4110037"/>
                <a:gd name="connsiteY10" fmla="*/ 85725 h 2081213"/>
                <a:gd name="connsiteX11" fmla="*/ 4110037 w 4110037"/>
                <a:gd name="connsiteY11" fmla="*/ 0 h 2081213"/>
                <a:gd name="connsiteX0" fmla="*/ 0 w 4110037"/>
                <a:gd name="connsiteY0" fmla="*/ 2081213 h 2081213"/>
                <a:gd name="connsiteX1" fmla="*/ 1047750 w 4110037"/>
                <a:gd name="connsiteY1" fmla="*/ 2019300 h 2081213"/>
                <a:gd name="connsiteX2" fmla="*/ 2005012 w 4110037"/>
                <a:gd name="connsiteY2" fmla="*/ 1952625 h 2081213"/>
                <a:gd name="connsiteX3" fmla="*/ 2428875 w 4110037"/>
                <a:gd name="connsiteY3" fmla="*/ 1881188 h 2081213"/>
                <a:gd name="connsiteX4" fmla="*/ 2990850 w 4110037"/>
                <a:gd name="connsiteY4" fmla="*/ 1804988 h 2081213"/>
                <a:gd name="connsiteX5" fmla="*/ 3319462 w 4110037"/>
                <a:gd name="connsiteY5" fmla="*/ 1714500 h 2081213"/>
                <a:gd name="connsiteX6" fmla="*/ 3519487 w 4110037"/>
                <a:gd name="connsiteY6" fmla="*/ 1509713 h 2081213"/>
                <a:gd name="connsiteX7" fmla="*/ 3605212 w 4110037"/>
                <a:gd name="connsiteY7" fmla="*/ 919163 h 2081213"/>
                <a:gd name="connsiteX8" fmla="*/ 3614737 w 4110037"/>
                <a:gd name="connsiteY8" fmla="*/ 514350 h 2081213"/>
                <a:gd name="connsiteX9" fmla="*/ 3757612 w 4110037"/>
                <a:gd name="connsiteY9" fmla="*/ 276225 h 2081213"/>
                <a:gd name="connsiteX10" fmla="*/ 4019550 w 4110037"/>
                <a:gd name="connsiteY10" fmla="*/ 85725 h 2081213"/>
                <a:gd name="connsiteX11" fmla="*/ 4110037 w 4110037"/>
                <a:gd name="connsiteY11" fmla="*/ 0 h 2081213"/>
                <a:gd name="connsiteX0" fmla="*/ 0 w 4110037"/>
                <a:gd name="connsiteY0" fmla="*/ 2081213 h 2081213"/>
                <a:gd name="connsiteX1" fmla="*/ 1047750 w 4110037"/>
                <a:gd name="connsiteY1" fmla="*/ 2019300 h 2081213"/>
                <a:gd name="connsiteX2" fmla="*/ 2005012 w 4110037"/>
                <a:gd name="connsiteY2" fmla="*/ 1938338 h 2081213"/>
                <a:gd name="connsiteX3" fmla="*/ 2428875 w 4110037"/>
                <a:gd name="connsiteY3" fmla="*/ 1881188 h 2081213"/>
                <a:gd name="connsiteX4" fmla="*/ 2990850 w 4110037"/>
                <a:gd name="connsiteY4" fmla="*/ 1804988 h 2081213"/>
                <a:gd name="connsiteX5" fmla="*/ 3319462 w 4110037"/>
                <a:gd name="connsiteY5" fmla="*/ 1714500 h 2081213"/>
                <a:gd name="connsiteX6" fmla="*/ 3519487 w 4110037"/>
                <a:gd name="connsiteY6" fmla="*/ 1509713 h 2081213"/>
                <a:gd name="connsiteX7" fmla="*/ 3605212 w 4110037"/>
                <a:gd name="connsiteY7" fmla="*/ 919163 h 2081213"/>
                <a:gd name="connsiteX8" fmla="*/ 3614737 w 4110037"/>
                <a:gd name="connsiteY8" fmla="*/ 514350 h 2081213"/>
                <a:gd name="connsiteX9" fmla="*/ 3757612 w 4110037"/>
                <a:gd name="connsiteY9" fmla="*/ 276225 h 2081213"/>
                <a:gd name="connsiteX10" fmla="*/ 4019550 w 4110037"/>
                <a:gd name="connsiteY10" fmla="*/ 85725 h 2081213"/>
                <a:gd name="connsiteX11" fmla="*/ 4110037 w 4110037"/>
                <a:gd name="connsiteY11" fmla="*/ 0 h 2081213"/>
                <a:gd name="connsiteX0" fmla="*/ 0 w 4110037"/>
                <a:gd name="connsiteY0" fmla="*/ 2081213 h 2081213"/>
                <a:gd name="connsiteX1" fmla="*/ 1047750 w 4110037"/>
                <a:gd name="connsiteY1" fmla="*/ 2019300 h 2081213"/>
                <a:gd name="connsiteX2" fmla="*/ 2005012 w 4110037"/>
                <a:gd name="connsiteY2" fmla="*/ 1938338 h 2081213"/>
                <a:gd name="connsiteX3" fmla="*/ 2428875 w 4110037"/>
                <a:gd name="connsiteY3" fmla="*/ 1881188 h 2081213"/>
                <a:gd name="connsiteX4" fmla="*/ 2990850 w 4110037"/>
                <a:gd name="connsiteY4" fmla="*/ 1804988 h 2081213"/>
                <a:gd name="connsiteX5" fmla="*/ 3319462 w 4110037"/>
                <a:gd name="connsiteY5" fmla="*/ 1714500 h 2081213"/>
                <a:gd name="connsiteX6" fmla="*/ 3519487 w 4110037"/>
                <a:gd name="connsiteY6" fmla="*/ 1509713 h 2081213"/>
                <a:gd name="connsiteX7" fmla="*/ 3605212 w 4110037"/>
                <a:gd name="connsiteY7" fmla="*/ 919163 h 2081213"/>
                <a:gd name="connsiteX8" fmla="*/ 3614737 w 4110037"/>
                <a:gd name="connsiteY8" fmla="*/ 514350 h 2081213"/>
                <a:gd name="connsiteX9" fmla="*/ 3757612 w 4110037"/>
                <a:gd name="connsiteY9" fmla="*/ 276225 h 2081213"/>
                <a:gd name="connsiteX10" fmla="*/ 4019550 w 4110037"/>
                <a:gd name="connsiteY10" fmla="*/ 85725 h 2081213"/>
                <a:gd name="connsiteX11" fmla="*/ 4110037 w 4110037"/>
                <a:gd name="connsiteY11" fmla="*/ 0 h 2081213"/>
                <a:gd name="connsiteX0" fmla="*/ 0 w 4110037"/>
                <a:gd name="connsiteY0" fmla="*/ 2081213 h 2081213"/>
                <a:gd name="connsiteX1" fmla="*/ 1047750 w 4110037"/>
                <a:gd name="connsiteY1" fmla="*/ 2019300 h 2081213"/>
                <a:gd name="connsiteX2" fmla="*/ 2005012 w 4110037"/>
                <a:gd name="connsiteY2" fmla="*/ 1938338 h 2081213"/>
                <a:gd name="connsiteX3" fmla="*/ 2219325 w 4110037"/>
                <a:gd name="connsiteY3" fmla="*/ 1914525 h 2081213"/>
                <a:gd name="connsiteX4" fmla="*/ 2428875 w 4110037"/>
                <a:gd name="connsiteY4" fmla="*/ 1881188 h 2081213"/>
                <a:gd name="connsiteX5" fmla="*/ 2990850 w 4110037"/>
                <a:gd name="connsiteY5" fmla="*/ 1804988 h 2081213"/>
                <a:gd name="connsiteX6" fmla="*/ 3319462 w 4110037"/>
                <a:gd name="connsiteY6" fmla="*/ 1714500 h 2081213"/>
                <a:gd name="connsiteX7" fmla="*/ 3519487 w 4110037"/>
                <a:gd name="connsiteY7" fmla="*/ 1509713 h 2081213"/>
                <a:gd name="connsiteX8" fmla="*/ 3605212 w 4110037"/>
                <a:gd name="connsiteY8" fmla="*/ 919163 h 2081213"/>
                <a:gd name="connsiteX9" fmla="*/ 3614737 w 4110037"/>
                <a:gd name="connsiteY9" fmla="*/ 514350 h 2081213"/>
                <a:gd name="connsiteX10" fmla="*/ 3757612 w 4110037"/>
                <a:gd name="connsiteY10" fmla="*/ 276225 h 2081213"/>
                <a:gd name="connsiteX11" fmla="*/ 4019550 w 4110037"/>
                <a:gd name="connsiteY11" fmla="*/ 85725 h 2081213"/>
                <a:gd name="connsiteX12" fmla="*/ 4110037 w 4110037"/>
                <a:gd name="connsiteY12" fmla="*/ 0 h 2081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110037" h="2081213">
                  <a:moveTo>
                    <a:pt x="0" y="2081213"/>
                  </a:moveTo>
                  <a:lnTo>
                    <a:pt x="1047750" y="2019300"/>
                  </a:lnTo>
                  <a:cubicBezTo>
                    <a:pt x="1381919" y="1995488"/>
                    <a:pt x="1809750" y="1955800"/>
                    <a:pt x="2005012" y="1938338"/>
                  </a:cubicBezTo>
                  <a:cubicBezTo>
                    <a:pt x="2200274" y="1920876"/>
                    <a:pt x="2148681" y="1924050"/>
                    <a:pt x="2219325" y="1914525"/>
                  </a:cubicBezTo>
                  <a:cubicBezTo>
                    <a:pt x="2289969" y="1905000"/>
                    <a:pt x="2300288" y="1899444"/>
                    <a:pt x="2428875" y="1881188"/>
                  </a:cubicBezTo>
                  <a:cubicBezTo>
                    <a:pt x="2557462" y="1862932"/>
                    <a:pt x="2842419" y="1832769"/>
                    <a:pt x="2990850" y="1804988"/>
                  </a:cubicBezTo>
                  <a:cubicBezTo>
                    <a:pt x="3139281" y="1777207"/>
                    <a:pt x="3231356" y="1763713"/>
                    <a:pt x="3319462" y="1714500"/>
                  </a:cubicBezTo>
                  <a:cubicBezTo>
                    <a:pt x="3407568" y="1665288"/>
                    <a:pt x="3471862" y="1642269"/>
                    <a:pt x="3519487" y="1509713"/>
                  </a:cubicBezTo>
                  <a:cubicBezTo>
                    <a:pt x="3567112" y="1377157"/>
                    <a:pt x="3589337" y="1085057"/>
                    <a:pt x="3605212" y="919163"/>
                  </a:cubicBezTo>
                  <a:cubicBezTo>
                    <a:pt x="3621087" y="753269"/>
                    <a:pt x="3589337" y="621506"/>
                    <a:pt x="3614737" y="514350"/>
                  </a:cubicBezTo>
                  <a:cubicBezTo>
                    <a:pt x="3640137" y="407194"/>
                    <a:pt x="3690143" y="347662"/>
                    <a:pt x="3757612" y="276225"/>
                  </a:cubicBezTo>
                  <a:cubicBezTo>
                    <a:pt x="3825081" y="204788"/>
                    <a:pt x="3960813" y="131762"/>
                    <a:pt x="4019550" y="85725"/>
                  </a:cubicBezTo>
                  <a:cubicBezTo>
                    <a:pt x="4078287" y="39688"/>
                    <a:pt x="4099718" y="15081"/>
                    <a:pt x="4110037" y="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1741718" y="3171823"/>
              <a:ext cx="4681535" cy="0"/>
            </a:xfrm>
            <a:prstGeom prst="line">
              <a:avLst/>
            </a:pr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1783084" y="4111563"/>
              <a:ext cx="45719" cy="6191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795593" y="4060022"/>
              <a:ext cx="45719" cy="6191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3734358" y="3969538"/>
              <a:ext cx="45719" cy="6191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4181475" y="3914768"/>
              <a:ext cx="45719" cy="6191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3992881" y="3944033"/>
              <a:ext cx="45719" cy="6802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5249637" y="3613118"/>
              <a:ext cx="45719" cy="6191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365976" y="2990850"/>
              <a:ext cx="45719" cy="6191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5372507" y="2759868"/>
              <a:ext cx="45719" cy="6191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388429" y="2526505"/>
              <a:ext cx="45719" cy="6191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5748341" y="2157424"/>
              <a:ext cx="45719" cy="6191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4706716" y="3853560"/>
              <a:ext cx="45719" cy="6191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325731" y="2183914"/>
              <a:ext cx="5366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150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325731" y="2476895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125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325731" y="2799754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100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404245" y="3091754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75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433500" y="3413181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50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424397" y="3767477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25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502190" y="4048148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0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532473" y="4311818"/>
              <a:ext cx="4246781" cy="2742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1910		1930		   1950	</a:t>
              </a:r>
              <a:r>
                <a:rPr lang="en-US" sz="1400" dirty="0" smtClean="0"/>
                <a:t>      </a:t>
              </a:r>
              <a:r>
                <a:rPr lang="en-US" sz="1400" dirty="0"/>
                <a:t>1970	</a:t>
              </a:r>
              <a:r>
                <a:rPr lang="en-US" sz="1400" dirty="0" smtClean="0"/>
                <a:t>        </a:t>
              </a:r>
              <a:r>
                <a:rPr lang="en-US" sz="1400" dirty="0"/>
                <a:t>1990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866775" y="2638425"/>
                  <a:ext cx="25904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6775" y="2638425"/>
                  <a:ext cx="259045" cy="276999"/>
                </a:xfrm>
                <a:prstGeom prst="rect">
                  <a:avLst/>
                </a:prstGeom>
                <a:blipFill>
                  <a:blip r:embed="rId2"/>
                  <a:stretch>
                    <a:fillRect l="-1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TextBox 42"/>
            <p:cNvSpPr txBox="1"/>
            <p:nvPr/>
          </p:nvSpPr>
          <p:spPr>
            <a:xfrm>
              <a:off x="626262" y="3150999"/>
              <a:ext cx="82028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# of </a:t>
              </a:r>
            </a:p>
            <a:p>
              <a:pPr algn="ctr"/>
              <a:r>
                <a:rPr lang="en-US" dirty="0"/>
                <a:t>papers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6620514" y="4075254"/>
                  <a:ext cx="14991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0514" y="4075254"/>
                  <a:ext cx="149913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25926" r="-2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5857875" y="2151190"/>
                  <a:ext cx="1313650" cy="1919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𝐻𝐵𝐶𝐶𝑂</m:t>
                      </m:r>
                    </m:oMath>
                  </a14:m>
                  <a:r>
                    <a:rPr lang="en-US" sz="1400" dirty="0" smtClean="0"/>
                    <a:t> (purposes)</a:t>
                  </a:r>
                  <a:endParaRPr lang="en-US" sz="1400" dirty="0"/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7875" y="2151190"/>
                  <a:ext cx="1313650" cy="191943"/>
                </a:xfrm>
                <a:prstGeom prst="rect">
                  <a:avLst/>
                </a:prstGeom>
                <a:blipFill>
                  <a:blip r:embed="rId4"/>
                  <a:stretch>
                    <a:fillRect l="-4329" t="-28571" r="-6061" b="-5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5464828" y="2447992"/>
                  <a:ext cx="631134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𝐻𝐵𝐶𝐶𝑂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4828" y="2447992"/>
                  <a:ext cx="631134" cy="215444"/>
                </a:xfrm>
                <a:prstGeom prst="rect">
                  <a:avLst/>
                </a:prstGeom>
                <a:blipFill>
                  <a:blip r:embed="rId5"/>
                  <a:stretch>
                    <a:fillRect l="-17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/>
                <p:cNvSpPr txBox="1"/>
                <p:nvPr/>
              </p:nvSpPr>
              <p:spPr>
                <a:xfrm>
                  <a:off x="5467655" y="2685031"/>
                  <a:ext cx="607089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𝑇𝐵𝐶𝐶𝑂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7655" y="2685031"/>
                  <a:ext cx="607089" cy="215444"/>
                </a:xfrm>
                <a:prstGeom prst="rect">
                  <a:avLst/>
                </a:prstGeom>
                <a:blipFill>
                  <a:blip r:embed="rId6"/>
                  <a:stretch>
                    <a:fillRect l="-2804" r="-9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/>
                <p:cNvSpPr/>
                <p:nvPr/>
              </p:nvSpPr>
              <p:spPr>
                <a:xfrm>
                  <a:off x="5345138" y="2854991"/>
                  <a:ext cx="684355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𝑌𝐵𝐶𝑂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56" name="Rectangle 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45138" y="2854991"/>
                  <a:ext cx="684355" cy="30777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5344204" y="3514724"/>
                  <a:ext cx="464423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𝐿𝑆𝐶𝑂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44204" y="3514724"/>
                  <a:ext cx="464423" cy="215444"/>
                </a:xfrm>
                <a:prstGeom prst="rect">
                  <a:avLst/>
                </a:prstGeom>
                <a:blipFill>
                  <a:blip r:embed="rId8"/>
                  <a:stretch>
                    <a:fillRect l="-4878" r="-24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2935397" y="2828923"/>
                  <a:ext cx="43755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8" name="TextBox 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35397" y="2828923"/>
                  <a:ext cx="437556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9091" r="-1299" b="-39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4752435" y="3866301"/>
                  <a:ext cx="527298" cy="1919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𝐺𝑎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9" name="TextBox 5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2435" y="3866301"/>
                  <a:ext cx="527298" cy="191943"/>
                </a:xfrm>
                <a:prstGeom prst="rect">
                  <a:avLst/>
                </a:prstGeom>
                <a:blipFill>
                  <a:blip r:embed="rId10"/>
                  <a:stretch>
                    <a:fillRect l="-6452" r="-5376" b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/>
                <p:cNvSpPr txBox="1"/>
                <p:nvPr/>
              </p:nvSpPr>
              <p:spPr>
                <a:xfrm>
                  <a:off x="1865514" y="3893672"/>
                  <a:ext cx="249555" cy="2329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0" name="TextBox 5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5514" y="3893672"/>
                  <a:ext cx="249555" cy="232949"/>
                </a:xfrm>
                <a:prstGeom prst="rect">
                  <a:avLst/>
                </a:prstGeom>
                <a:blipFill>
                  <a:blip r:embed="rId11"/>
                  <a:stretch>
                    <a:fillRect l="-11364" b="-69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14584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176852" y="181957"/>
                <a:ext cx="9567862" cy="64940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u="sng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Occurance </a:t>
                </a:r>
                <a:r>
                  <a:rPr lang="en-US" sz="1600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of SC</a:t>
                </a:r>
              </a:p>
              <a:p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Not rare – most elements + thousands of compounds</a:t>
                </a:r>
              </a:p>
              <a:p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First			</a:t>
                </a:r>
                <a:r>
                  <a:rPr lang="en-US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Hg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		</a:t>
                </a:r>
                <a:r>
                  <a:rPr lang="en-US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4.5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16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Highest Tc element		</a:t>
                </a:r>
                <a:r>
                  <a:rPr lang="en-US" sz="1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Nb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				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9.2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Highest binary		</a:t>
                </a:r>
                <a:r>
                  <a:rPr lang="en-US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MgB</a:t>
                </a:r>
                <a:r>
                  <a:rPr lang="en-US" sz="1600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				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40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US" sz="16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st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HTS			</a:t>
                </a:r>
                <a:r>
                  <a:rPr lang="en-US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La</a:t>
                </a:r>
                <a:r>
                  <a:rPr lang="en-US" sz="1600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2-x</a:t>
                </a:r>
                <a:r>
                  <a:rPr lang="en-US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BaCuO</a:t>
                </a:r>
                <a:r>
                  <a:rPr lang="en-US" sz="1600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en-US" sz="16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40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16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Most-studied HTSC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YBa</a:t>
                </a:r>
                <a:r>
                  <a:rPr lang="en-US" sz="1600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Cu</a:t>
                </a:r>
                <a:r>
                  <a:rPr lang="en-US" sz="1600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en-US" sz="1600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7-x</a:t>
                </a:r>
                <a:r>
                  <a:rPr lang="en-US" sz="16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			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90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16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Highest HTSC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		</a:t>
                </a:r>
                <a:r>
                  <a:rPr lang="en-US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HgBa</a:t>
                </a:r>
                <a:r>
                  <a:rPr lang="en-US" sz="1600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Ca</a:t>
                </a:r>
                <a:r>
                  <a:rPr lang="en-US" sz="1600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Cu</a:t>
                </a:r>
                <a:r>
                  <a:rPr lang="en-US" sz="1600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en-US" sz="1600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		</a:t>
                </a:r>
                <a:r>
                  <a:rPr lang="en-US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135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 (160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under pressure)</a:t>
                </a:r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Chevrel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(magnetic)		PbMo</a:t>
                </a:r>
                <a:r>
                  <a:rPr lang="en-US" sz="1600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r>
                  <a:rPr lang="en-US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en-US" sz="1600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	</m:t>
                    </m:r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			</a:t>
                </a:r>
                <a:r>
                  <a:rPr lang="en-US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15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 (</m:t>
                    </m:r>
                    <m:sSub>
                      <m:sSubPr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1600" i="1" baseline="-25000" dirty="0">
                        <a:latin typeface="Cambria Math" panose="02040503050406030204" pitchFamily="18" charset="0"/>
                      </a:rPr>
                      <m:t>2 </m:t>
                    </m:r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 60</m:t>
                    </m:r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endParaRPr lang="en-US" sz="1600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r>
                  <a:rPr lang="en-US" sz="16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Heavy fermion	</a:t>
                </a:r>
                <a:r>
                  <a:rPr lang="en-US" sz="1600" dirty="0" smtClean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	UPt</a:t>
                </a:r>
                <a:r>
                  <a:rPr lang="en-US" sz="1600" baseline="-25000" dirty="0" smtClean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3</a:t>
                </a:r>
                <a:r>
                  <a:rPr lang="en-US" sz="16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				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0.5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and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0.45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</m:oMath>
                </a14:m>
                <a:endParaRPr lang="en-US" sz="1600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endParaRPr lang="en-US" sz="1600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r>
                  <a:rPr lang="en-US" sz="16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Organic			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600" dirty="0">
                        <a:latin typeface="Arial" panose="020B0604020202020204" pitchFamily="34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−(</m:t>
                    </m:r>
                    <m:r>
                      <m:rPr>
                        <m:nor/>
                      </m:rPr>
                      <a:rPr lang="en-US" sz="1600" dirty="0">
                        <a:latin typeface="Arial" panose="020B0604020202020204" pitchFamily="34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ET</m:t>
                    </m:r>
                    <m:r>
                      <m:rPr>
                        <m:nor/>
                      </m:rPr>
                      <a:rPr lang="en-US" sz="1600" baseline="-25000" dirty="0">
                        <a:latin typeface="Arial" panose="020B0604020202020204" pitchFamily="34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2</m:t>
                    </m:r>
                    <m:r>
                      <m:rPr>
                        <m:nor/>
                      </m:rPr>
                      <a:rPr lang="en-US" sz="1600" dirty="0">
                        <a:latin typeface="Arial" panose="020B0604020202020204" pitchFamily="34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)</m:t>
                    </m:r>
                    <m:r>
                      <m:rPr>
                        <m:nor/>
                      </m:rPr>
                      <a:rPr lang="en-US" sz="1600" dirty="0">
                        <a:latin typeface="Arial" panose="020B0604020202020204" pitchFamily="34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Cu</m:t>
                    </m:r>
                    <m:r>
                      <m:rPr>
                        <m:nor/>
                      </m:rPr>
                      <a:rPr lang="en-US" sz="1600" dirty="0">
                        <a:latin typeface="Arial" panose="020B0604020202020204" pitchFamily="34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[</m:t>
                    </m:r>
                    <m:r>
                      <m:rPr>
                        <m:nor/>
                      </m:rPr>
                      <a:rPr lang="en-US" sz="1600" dirty="0">
                        <a:latin typeface="Arial" panose="020B0604020202020204" pitchFamily="34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N</m:t>
                    </m:r>
                    <m:r>
                      <m:rPr>
                        <m:nor/>
                      </m:rPr>
                      <a:rPr lang="en-US" sz="1600" dirty="0">
                        <a:latin typeface="Arial" panose="020B0604020202020204" pitchFamily="34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(</m:t>
                    </m:r>
                    <m:r>
                      <m:rPr>
                        <m:nor/>
                      </m:rPr>
                      <a:rPr lang="en-US" sz="1600" dirty="0">
                        <a:latin typeface="Arial" panose="020B0604020202020204" pitchFamily="34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CN</m:t>
                    </m:r>
                    <m:r>
                      <m:rPr>
                        <m:nor/>
                      </m:rPr>
                      <a:rPr lang="en-US" sz="1600" dirty="0">
                        <a:latin typeface="Arial" panose="020B0604020202020204" pitchFamily="34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)2]</m:t>
                    </m:r>
                    <m:r>
                      <m:rPr>
                        <m:nor/>
                      </m:rPr>
                      <a:rPr lang="en-US" sz="1600" dirty="0">
                        <a:latin typeface="Arial" panose="020B0604020202020204" pitchFamily="34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Br</m:t>
                    </m:r>
                  </m:oMath>
                </a14:m>
                <a:r>
                  <a:rPr lang="en-US" sz="1600" dirty="0" smtClean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12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</m:oMath>
                </a14:m>
                <a:endParaRPr lang="en-US" sz="16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My favorite (chiral p-wave)	Sr</a:t>
                </a:r>
                <a:r>
                  <a:rPr lang="en-US" sz="1600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RuO4				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.5</m:t>
                    </m:r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</m:oMath>
                </a14:m>
                <a:endParaRPr lang="en-US" sz="16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Newest trendy material 	twisted bilayer graphene		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1.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</m:t>
                    </m:r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</m:oMath>
                </a14:m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6852" y="181957"/>
                <a:ext cx="9567862" cy="6494085"/>
              </a:xfrm>
              <a:prstGeom prst="rect">
                <a:avLst/>
              </a:prstGeom>
              <a:blipFill>
                <a:blip r:embed="rId2"/>
                <a:stretch>
                  <a:fillRect l="-318" t="-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9276546" y="4591220"/>
            <a:ext cx="17475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(two SC transitions)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5198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0DF6883-92F5-4ADF-A29D-CE7146107917}"/>
                  </a:ext>
                </a:extLst>
              </p:cNvPr>
              <p:cNvSpPr txBox="1"/>
              <p:nvPr/>
            </p:nvSpPr>
            <p:spPr>
              <a:xfrm>
                <a:off x="556297" y="0"/>
                <a:ext cx="11594513" cy="7478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1600" b="1" dirty="0" smtClean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Almost all of my research (for approaching 50 years) involves superconductors … as materials, as hybrid devices, and as detectors.</a:t>
                </a:r>
              </a:p>
              <a:p>
                <a:r>
                  <a:rPr lang="en-US" sz="1600" b="1" dirty="0" smtClean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Why am I so fascinated by superconductivity?</a:t>
                </a:r>
                <a:endParaRPr lang="en-US" sz="1600" b="1" dirty="0">
                  <a:solidFill>
                    <a:srgbClr val="C00000"/>
                  </a:solidFill>
                  <a:ea typeface="Cambria Math" panose="02040503050406030204" pitchFamily="18" charset="0"/>
                </a:endParaRPr>
              </a:p>
              <a:p>
                <a:pPr marL="342900" indent="-342900">
                  <a:spcAft>
                    <a:spcPts val="600"/>
                  </a:spcAft>
                  <a:buFont typeface="+mj-lt"/>
                  <a:buAutoNum type="arabicPeriod"/>
                </a:pPr>
                <a:endParaRPr lang="en-US" sz="1600" dirty="0">
                  <a:ea typeface="Cambria Math" panose="02040503050406030204" pitchFamily="18" charset="0"/>
                </a:endParaRPr>
              </a:p>
              <a:p>
                <a:pPr marL="347472" indent="-342900"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en-US" sz="1600" b="1" dirty="0">
                    <a:ea typeface="Cambria Math" panose="02040503050406030204" pitchFamily="18" charset="0"/>
                  </a:rPr>
                  <a:t>NEAT </a:t>
                </a:r>
                <a:r>
                  <a:rPr lang="en-US" sz="1600" b="1" dirty="0" smtClean="0">
                    <a:ea typeface="Cambria Math" panose="02040503050406030204" pitchFamily="18" charset="0"/>
                  </a:rPr>
                  <a:t>PHYSICS</a:t>
                </a:r>
                <a:r>
                  <a:rPr lang="en-US" sz="1600" b="1" dirty="0">
                    <a:ea typeface="Cambria Math" panose="02040503050406030204" pitchFamily="18" charset="0"/>
                  </a:rPr>
                  <a:t>	</a:t>
                </a:r>
                <a:r>
                  <a:rPr lang="en-US" sz="1600" dirty="0" smtClean="0">
                    <a:ea typeface="Cambria Math" panose="02040503050406030204" pitchFamily="18" charset="0"/>
                  </a:rPr>
                  <a:t>	spectacular </a:t>
                </a:r>
                <a:r>
                  <a:rPr lang="en-US" sz="1600" dirty="0">
                    <a:ea typeface="Cambria Math" panose="02040503050406030204" pitchFamily="18" charset="0"/>
                  </a:rPr>
                  <a:t>effects (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sz="1600" dirty="0">
                    <a:ea typeface="Cambria Math" panose="02040503050406030204" pitchFamily="18" charset="0"/>
                  </a:rPr>
                  <a:t>, levitations are </a:t>
                </a:r>
                <a:r>
                  <a:rPr lang="en-US" sz="1600" dirty="0" smtClean="0">
                    <a:ea typeface="Cambria Math" panose="02040503050406030204" pitchFamily="18" charset="0"/>
                  </a:rPr>
                  <a:t>spooky)</a:t>
                </a:r>
                <a:endParaRPr lang="en-US" sz="1600" dirty="0">
                  <a:ea typeface="Cambria Math" panose="02040503050406030204" pitchFamily="18" charset="0"/>
                </a:endParaRPr>
              </a:p>
              <a:p>
                <a:pPr marL="4572">
                  <a:spcAft>
                    <a:spcPts val="600"/>
                  </a:spcAft>
                </a:pPr>
                <a:r>
                  <a:rPr lang="en-US" sz="1600" dirty="0">
                    <a:ea typeface="Cambria Math" panose="02040503050406030204" pitchFamily="18" charset="0"/>
                  </a:rPr>
                  <a:t>	</a:t>
                </a:r>
                <a:r>
                  <a:rPr lang="en-US" sz="1600" dirty="0" smtClean="0">
                    <a:ea typeface="Cambria Math" panose="02040503050406030204" pitchFamily="18" charset="0"/>
                  </a:rPr>
                  <a:t>		Josephson </a:t>
                </a:r>
                <a:r>
                  <a:rPr lang="en-US" sz="1600" dirty="0">
                    <a:ea typeface="Cambria Math" panose="02040503050406030204" pitchFamily="18" charset="0"/>
                  </a:rPr>
                  <a:t>effect physics – subtle, unusual </a:t>
                </a:r>
                <a:r>
                  <a:rPr lang="en-US" sz="1600" dirty="0" smtClean="0">
                    <a:ea typeface="Cambria Math" panose="02040503050406030204" pitchFamily="18" charset="0"/>
                  </a:rPr>
                  <a:t>effects, e.g. </a:t>
                </a:r>
                <a:r>
                  <a:rPr lang="en-US" sz="1600" dirty="0">
                    <a:ea typeface="Cambria Math" panose="02040503050406030204" pitchFamily="18" charset="0"/>
                  </a:rPr>
                  <a:t>phase </a:t>
                </a:r>
                <a:r>
                  <a:rPr lang="en-US" sz="1600" dirty="0" smtClean="0">
                    <a:ea typeface="Cambria Math" panose="02040503050406030204" pitchFamily="18" charset="0"/>
                  </a:rPr>
                  <a:t>coherence, </a:t>
                </a:r>
                <a:r>
                  <a:rPr lang="en-US" sz="1600" dirty="0">
                    <a:ea typeface="Cambria Math" panose="02040503050406030204" pitchFamily="18" charset="0"/>
                  </a:rPr>
                  <a:t>vortices </a:t>
                </a:r>
              </a:p>
              <a:p>
                <a:pPr marL="4572"/>
                <a:r>
                  <a:rPr lang="en-US" sz="1600" dirty="0">
                    <a:ea typeface="Cambria Math" panose="02040503050406030204" pitchFamily="18" charset="0"/>
                  </a:rPr>
                  <a:t>	</a:t>
                </a:r>
                <a:r>
                  <a:rPr lang="en-US" sz="1600" dirty="0" smtClean="0">
                    <a:ea typeface="Cambria Math" panose="02040503050406030204" pitchFamily="18" charset="0"/>
                  </a:rPr>
                  <a:t>		exotic materials</a:t>
                </a:r>
              </a:p>
              <a:p>
                <a:pPr marL="4572">
                  <a:spcAft>
                    <a:spcPts val="600"/>
                  </a:spcAft>
                </a:pPr>
                <a:endParaRPr lang="en-US" sz="1600" dirty="0">
                  <a:ea typeface="Cambria Math" panose="02040503050406030204" pitchFamily="18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sz="1600" b="1" dirty="0" smtClean="0">
                    <a:ea typeface="Cambria Math" panose="02040503050406030204" pitchFamily="18" charset="0"/>
                  </a:rPr>
                  <a:t>2.    MATURE </a:t>
                </a:r>
                <a:r>
                  <a:rPr lang="en-US" sz="1600" b="1" dirty="0">
                    <a:ea typeface="Cambria Math" panose="02040503050406030204" pitchFamily="18" charset="0"/>
                  </a:rPr>
                  <a:t>FIELD </a:t>
                </a:r>
                <a:r>
                  <a:rPr lang="en-US" sz="1600" dirty="0">
                    <a:ea typeface="Cambria Math" panose="02040503050406030204" pitchFamily="18" charset="0"/>
                  </a:rPr>
                  <a:t>	 </a:t>
                </a:r>
                <a:r>
                  <a:rPr lang="en-US" sz="1600" dirty="0" smtClean="0">
                    <a:ea typeface="Cambria Math" panose="02040503050406030204" pitchFamily="18" charset="0"/>
                  </a:rPr>
                  <a:t>	large number of superconductor materials </a:t>
                </a:r>
              </a:p>
              <a:p>
                <a:pPr lvl="6">
                  <a:spcAft>
                    <a:spcPts val="600"/>
                  </a:spcAft>
                </a:pPr>
                <a:r>
                  <a:rPr lang="en-US" sz="1600" dirty="0" smtClean="0">
                    <a:ea typeface="Cambria Math" panose="02040503050406030204" pitchFamily="18" charset="0"/>
                  </a:rPr>
                  <a:t>well-developed </a:t>
                </a:r>
                <a:r>
                  <a:rPr lang="en-US" sz="1600" dirty="0">
                    <a:ea typeface="Cambria Math" panose="02040503050406030204" pitchFamily="18" charset="0"/>
                  </a:rPr>
                  <a:t>theories and </a:t>
                </a:r>
                <a:r>
                  <a:rPr lang="en-US" sz="1600" dirty="0" smtClean="0">
                    <a:ea typeface="Cambria Math" panose="02040503050406030204" pitchFamily="18" charset="0"/>
                  </a:rPr>
                  <a:t>models</a:t>
                </a:r>
              </a:p>
              <a:p>
                <a:pPr lvl="6">
                  <a:spcAft>
                    <a:spcPts val="600"/>
                  </a:spcAft>
                </a:pPr>
                <a:r>
                  <a:rPr lang="en-US" sz="1600" dirty="0" smtClean="0">
                    <a:ea typeface="Cambria Math" panose="02040503050406030204" pitchFamily="18" charset="0"/>
                  </a:rPr>
                  <a:t>solid accepted basis </a:t>
                </a:r>
                <a:r>
                  <a:rPr lang="en-US" sz="1600" dirty="0">
                    <a:ea typeface="Cambria Math" panose="02040503050406030204" pitchFamily="18" charset="0"/>
                  </a:rPr>
                  <a:t>for experiments and </a:t>
                </a:r>
                <a:r>
                  <a:rPr lang="en-US" sz="1600" dirty="0" smtClean="0">
                    <a:ea typeface="Cambria Math" panose="02040503050406030204" pitchFamily="18" charset="0"/>
                  </a:rPr>
                  <a:t>applications</a:t>
                </a:r>
              </a:p>
              <a:p>
                <a:pPr>
                  <a:spcAft>
                    <a:spcPts val="600"/>
                  </a:spcAft>
                </a:pPr>
                <a:endParaRPr lang="en-US" sz="1600" dirty="0" smtClean="0">
                  <a:ea typeface="Cambria Math" panose="02040503050406030204" pitchFamily="18" charset="0"/>
                </a:endParaRPr>
              </a:p>
              <a:p>
                <a:pPr marL="342900" indent="-342900">
                  <a:spcAft>
                    <a:spcPts val="600"/>
                  </a:spcAft>
                  <a:buAutoNum type="arabicPeriod" startAt="3"/>
                </a:pPr>
                <a:r>
                  <a:rPr lang="en-US" sz="1600" b="1" dirty="0" smtClean="0">
                    <a:ea typeface="Cambria Math" panose="02040503050406030204" pitchFamily="18" charset="0"/>
                  </a:rPr>
                  <a:t>ACTIVE FIELD  </a:t>
                </a:r>
                <a:r>
                  <a:rPr lang="en-US" sz="1600" dirty="0">
                    <a:ea typeface="Cambria Math" panose="02040503050406030204" pitchFamily="18" charset="0"/>
                  </a:rPr>
                  <a:t>	</a:t>
                </a:r>
                <a:r>
                  <a:rPr lang="en-US" sz="1600" dirty="0" smtClean="0">
                    <a:ea typeface="Cambria Math" panose="02040503050406030204" pitchFamily="18" charset="0"/>
                  </a:rPr>
                  <a:t>	many new materials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1600" dirty="0">
                    <a:ea typeface="Cambria Math" panose="02040503050406030204" pitchFamily="18" charset="0"/>
                  </a:rPr>
                  <a:t>	</a:t>
                </a:r>
                <a:r>
                  <a:rPr lang="en-US" sz="1600" dirty="0" smtClean="0">
                    <a:ea typeface="Cambria Math" panose="02040503050406030204" pitchFamily="18" charset="0"/>
                  </a:rPr>
                  <a:t>		many new phenomena</a:t>
                </a:r>
              </a:p>
              <a:p>
                <a:r>
                  <a:rPr lang="en-US" sz="1600" dirty="0">
                    <a:ea typeface="Cambria Math" panose="02040503050406030204" pitchFamily="18" charset="0"/>
                  </a:rPr>
                  <a:t>	</a:t>
                </a:r>
                <a:r>
                  <a:rPr lang="en-US" sz="1600" dirty="0" smtClean="0">
                    <a:ea typeface="Cambria Math" panose="02040503050406030204" pitchFamily="18" charset="0"/>
                  </a:rPr>
                  <a:t>		many new applications</a:t>
                </a:r>
              </a:p>
              <a:p>
                <a:pPr>
                  <a:spcAft>
                    <a:spcPts val="600"/>
                  </a:spcAft>
                </a:pPr>
                <a:endParaRPr lang="en-US" sz="1600" dirty="0" smtClean="0">
                  <a:ea typeface="Cambria Math" panose="02040503050406030204" pitchFamily="18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sz="1600" b="1" dirty="0" smtClean="0">
                    <a:ea typeface="Cambria Math" panose="02040503050406030204" pitchFamily="18" charset="0"/>
                  </a:rPr>
                  <a:t>4. </a:t>
                </a:r>
                <a:r>
                  <a:rPr lang="en-US" sz="1600" b="1" dirty="0">
                    <a:ea typeface="Cambria Math" panose="02040503050406030204" pitchFamily="18" charset="0"/>
                  </a:rPr>
                  <a:t> </a:t>
                </a:r>
                <a:r>
                  <a:rPr lang="en-US" sz="1600" b="1" dirty="0" smtClean="0">
                    <a:ea typeface="Cambria Math" panose="02040503050406030204" pitchFamily="18" charset="0"/>
                  </a:rPr>
                  <a:t>  CHALLENGING FIELD   </a:t>
                </a:r>
                <a:r>
                  <a:rPr lang="en-US" sz="1600" dirty="0" smtClean="0">
                    <a:ea typeface="Cambria Math" panose="02040503050406030204" pitchFamily="18" charset="0"/>
                  </a:rPr>
                  <a:t>	many unresolved mysteries (e.g. HTSC, Majorana fermions, …)</a:t>
                </a:r>
                <a:r>
                  <a:rPr lang="en-US" sz="1600" dirty="0">
                    <a:ea typeface="Cambria Math" panose="02040503050406030204" pitchFamily="18" charset="0"/>
                  </a:rPr>
                  <a:t/>
                </a:r>
                <a:br>
                  <a:rPr lang="en-US" sz="1600" dirty="0">
                    <a:ea typeface="Cambria Math" panose="02040503050406030204" pitchFamily="18" charset="0"/>
                  </a:rPr>
                </a:br>
                <a:r>
                  <a:rPr lang="en-US" sz="1600" dirty="0">
                    <a:ea typeface="Cambria Math" panose="02040503050406030204" pitchFamily="18" charset="0"/>
                  </a:rPr>
                  <a:t>					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1600" b="1" dirty="0" smtClean="0">
                    <a:ea typeface="Cambria Math" panose="02040503050406030204" pitchFamily="18" charset="0"/>
                  </a:rPr>
                  <a:t>5.    “LOCAL” FIELD   </a:t>
                </a:r>
                <a:r>
                  <a:rPr lang="en-US" sz="1600" dirty="0">
                    <a:ea typeface="Cambria Math" panose="02040503050406030204" pitchFamily="18" charset="0"/>
                  </a:rPr>
                  <a:t>	</a:t>
                </a:r>
                <a:r>
                  <a:rPr lang="en-US" sz="1600" dirty="0" smtClean="0">
                    <a:ea typeface="Cambria Math" panose="02040503050406030204" pitchFamily="18" charset="0"/>
                  </a:rPr>
                  <a:t>	UIUC </a:t>
                </a:r>
                <a:r>
                  <a:rPr lang="en-US" sz="1600" dirty="0">
                    <a:ea typeface="Cambria Math" panose="02040503050406030204" pitchFamily="18" charset="0"/>
                  </a:rPr>
                  <a:t>has made major </a:t>
                </a:r>
                <a:r>
                  <a:rPr lang="en-US" sz="1600" dirty="0" smtClean="0">
                    <a:ea typeface="Cambria Math" panose="02040503050406030204" pitchFamily="18" charset="0"/>
                  </a:rPr>
                  <a:t>impact    (</a:t>
                </a:r>
                <a:r>
                  <a:rPr lang="en-US" sz="1600" dirty="0">
                    <a:ea typeface="Cambria Math" panose="02040503050406030204" pitchFamily="18" charset="0"/>
                  </a:rPr>
                  <a:t>BCS, Pines, </a:t>
                </a:r>
                <a:r>
                  <a:rPr lang="en-US" sz="1600" dirty="0" smtClean="0">
                    <a:ea typeface="Cambria Math" panose="02040503050406030204" pitchFamily="18" charset="0"/>
                  </a:rPr>
                  <a:t>Slichter, Ginsberg, Klein, Leggett</a:t>
                </a:r>
                <a:r>
                  <a:rPr lang="en-US" sz="1600" dirty="0">
                    <a:ea typeface="Cambria Math" panose="02040503050406030204" pitchFamily="18" charset="0"/>
                  </a:rPr>
                  <a:t>, </a:t>
                </a:r>
                <a:r>
                  <a:rPr lang="en-US" sz="1600" dirty="0" smtClean="0">
                    <a:ea typeface="Cambria Math" panose="02040503050406030204" pitchFamily="18" charset="0"/>
                  </a:rPr>
                  <a:t>Fradkin, Goldenfeld, DVH …)</a:t>
                </a:r>
                <a:r>
                  <a:rPr lang="en-US" sz="1600" dirty="0">
                    <a:ea typeface="Cambria Math" panose="02040503050406030204" pitchFamily="18" charset="0"/>
                  </a:rPr>
                  <a:t/>
                </a:r>
                <a:br>
                  <a:rPr lang="en-US" sz="1600" dirty="0">
                    <a:ea typeface="Cambria Math" panose="02040503050406030204" pitchFamily="18" charset="0"/>
                  </a:rPr>
                </a:br>
                <a:r>
                  <a:rPr lang="en-US" sz="1600" dirty="0">
                    <a:ea typeface="Cambria Math" panose="02040503050406030204" pitchFamily="18" charset="0"/>
                  </a:rPr>
                  <a:t>					</a:t>
                </a:r>
              </a:p>
              <a:p>
                <a:pPr marL="342900" indent="-342900">
                  <a:spcAft>
                    <a:spcPts val="600"/>
                  </a:spcAft>
                  <a:buAutoNum type="arabicPeriod" startAt="6"/>
                </a:pPr>
                <a:r>
                  <a:rPr lang="en-US" sz="1600" b="1" dirty="0" smtClean="0">
                    <a:ea typeface="Cambria Math" panose="02040503050406030204" pitchFamily="18" charset="0"/>
                  </a:rPr>
                  <a:t>DIRECT </a:t>
                </a:r>
                <a:r>
                  <a:rPr lang="en-US" sz="1600" b="1" dirty="0">
                    <a:ea typeface="Cambria Math" panose="02040503050406030204" pitchFamily="18" charset="0"/>
                  </a:rPr>
                  <a:t>INTERPLAY OF </a:t>
                </a:r>
                <a:r>
                  <a:rPr lang="en-US" sz="1600" b="1" dirty="0" smtClean="0">
                    <a:ea typeface="Cambria Math" panose="02040503050406030204" pitchFamily="18" charset="0"/>
                  </a:rPr>
                  <a:t>SCIENCE </a:t>
                </a:r>
                <a:r>
                  <a:rPr lang="en-US" sz="1600" b="1" dirty="0">
                    <a:ea typeface="Cambria Math" panose="02040503050406030204" pitchFamily="18" charset="0"/>
                  </a:rPr>
                  <a:t>AND TECHNOLOGY </a:t>
                </a:r>
                <a:r>
                  <a:rPr lang="en-US" sz="1600" b="1" dirty="0" smtClean="0">
                    <a:ea typeface="Cambria Math" panose="02040503050406030204" pitchFamily="18" charset="0"/>
                  </a:rPr>
                  <a:t>	</a:t>
                </a:r>
                <a:r>
                  <a:rPr lang="en-US" sz="1600" dirty="0" smtClean="0">
                    <a:ea typeface="Cambria Math" panose="02040503050406030204" pitchFamily="18" charset="0"/>
                  </a:rPr>
                  <a:t>functional </a:t>
                </a:r>
                <a:r>
                  <a:rPr lang="en-US" sz="1600" dirty="0">
                    <a:ea typeface="Cambria Math" panose="02040503050406030204" pitchFamily="18" charset="0"/>
                  </a:rPr>
                  <a:t>materials (</a:t>
                </a:r>
                <a:r>
                  <a:rPr lang="en-US" sz="1600" dirty="0" smtClean="0">
                    <a:ea typeface="Cambria Math" panose="02040503050406030204" pitchFamily="18" charset="0"/>
                  </a:rPr>
                  <a:t>magnets, etc.)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1600" dirty="0" smtClean="0">
                    <a:ea typeface="Cambria Math" panose="02040503050406030204" pitchFamily="18" charset="0"/>
                  </a:rPr>
                  <a:t>						functional detectors (SQUIDs, etc.) 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1600" dirty="0">
                    <a:ea typeface="Cambria Math" panose="02040503050406030204" pitchFamily="18" charset="0"/>
                  </a:rPr>
                  <a:t>	</a:t>
                </a:r>
                <a:r>
                  <a:rPr lang="en-US" sz="1600" dirty="0" smtClean="0">
                    <a:ea typeface="Cambria Math" panose="02040503050406030204" pitchFamily="18" charset="0"/>
                  </a:rPr>
                  <a:t>					potential for quantum technology						</a:t>
                </a:r>
                <a:r>
                  <a:rPr lang="en-US" sz="1600" dirty="0">
                    <a:ea typeface="Cambria Math" panose="02040503050406030204" pitchFamily="18" charset="0"/>
                  </a:rPr>
                  <a:t/>
                </a:r>
                <a:br>
                  <a:rPr lang="en-US" sz="1600" dirty="0">
                    <a:ea typeface="Cambria Math" panose="02040503050406030204" pitchFamily="18" charset="0"/>
                  </a:rPr>
                </a:br>
                <a:r>
                  <a:rPr lang="en-US" sz="1600" dirty="0">
                    <a:ea typeface="Cambria Math" panose="02040503050406030204" pitchFamily="18" charset="0"/>
                  </a:rPr>
                  <a:t/>
                </a:r>
                <a:br>
                  <a:rPr lang="en-US" sz="1600" dirty="0">
                    <a:ea typeface="Cambria Math" panose="02040503050406030204" pitchFamily="18" charset="0"/>
                  </a:rPr>
                </a:br>
                <a:r>
                  <a:rPr lang="en-US" sz="1600" b="1" dirty="0" smtClean="0">
                    <a:ea typeface="Cambria Math" panose="02040503050406030204" pitchFamily="18" charset="0"/>
                  </a:rPr>
                  <a:t>	</a:t>
                </a:r>
                <a:r>
                  <a:rPr lang="en-US" sz="1600" dirty="0">
                    <a:ea typeface="Cambria Math" panose="02040503050406030204" pitchFamily="18" charset="0"/>
                  </a:rPr>
                  <a:t>								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0DF6883-92F5-4ADF-A29D-CE71461079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97" y="0"/>
                <a:ext cx="11594513" cy="7478970"/>
              </a:xfrm>
              <a:prstGeom prst="rect">
                <a:avLst/>
              </a:prstGeom>
              <a:blipFill>
                <a:blip r:embed="rId2"/>
                <a:stretch>
                  <a:fillRect l="-263" t="-244" r="-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99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4"/>
          <p:cNvSpPr txBox="1">
            <a:spLocks noChangeArrowheads="1"/>
          </p:cNvSpPr>
          <p:nvPr/>
        </p:nvSpPr>
        <p:spPr bwMode="auto">
          <a:xfrm>
            <a:off x="3079750" y="5248275"/>
            <a:ext cx="49101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+ </a:t>
            </a:r>
            <a:r>
              <a:rPr lang="en-US" altLang="en-US" sz="1800" u="sng">
                <a:solidFill>
                  <a:srgbClr val="000000"/>
                </a:solidFill>
                <a:latin typeface="Arial" panose="020B0604020202020204" pitchFamily="34" charset="0"/>
              </a:rPr>
              <a:t>thousands</a:t>
            </a: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 of metallic compounds and alloys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884488" y="5791200"/>
            <a:ext cx="66055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C00000"/>
                </a:solidFill>
                <a:latin typeface="Arial" panose="020B0604020202020204" pitchFamily="34" charset="0"/>
              </a:rPr>
              <a:t>More illuminating:  what materials are NOT superconducting?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589213" y="6256338"/>
            <a:ext cx="3827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333399"/>
                </a:solidFill>
                <a:latin typeface="Arial" panose="020B0604020202020204" pitchFamily="34" charset="0"/>
              </a:rPr>
              <a:t>Magnetic materials (Mn, Fe, Co, Ni)</a:t>
            </a:r>
          </a:p>
        </p:txBody>
      </p:sp>
      <p:sp>
        <p:nvSpPr>
          <p:cNvPr id="15365" name="Rectangle 6"/>
          <p:cNvSpPr>
            <a:spLocks noChangeArrowheads="1"/>
          </p:cNvSpPr>
          <p:nvPr/>
        </p:nvSpPr>
        <p:spPr bwMode="auto">
          <a:xfrm rot="5400000">
            <a:off x="6400800" y="2436813"/>
            <a:ext cx="1290637" cy="401638"/>
          </a:xfrm>
          <a:prstGeom prst="rect">
            <a:avLst/>
          </a:prstGeom>
          <a:solidFill>
            <a:srgbClr val="FF6600">
              <a:alpha val="20000"/>
            </a:srgbClr>
          </a:solidFill>
          <a:ln w="50800" algn="ctr">
            <a:solidFill>
              <a:srgbClr val="FF6600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366" name="Text Box 5"/>
          <p:cNvSpPr txBox="1">
            <a:spLocks noChangeArrowheads="1"/>
          </p:cNvSpPr>
          <p:nvPr/>
        </p:nvSpPr>
        <p:spPr bwMode="auto">
          <a:xfrm>
            <a:off x="4308475" y="49213"/>
            <a:ext cx="36814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C00000"/>
                </a:solidFill>
                <a:latin typeface="Comic Sans MS" panose="030F0702030302020204" pitchFamily="66" charset="0"/>
              </a:rPr>
              <a:t>Extent of Superconductivity</a:t>
            </a:r>
          </a:p>
        </p:txBody>
      </p:sp>
      <p:pic>
        <p:nvPicPr>
          <p:cNvPr id="15367" name="Picture 2" descr="http://superconductors.org/percht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473075"/>
            <a:ext cx="7488238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Rectangle 5"/>
          <p:cNvSpPr>
            <a:spLocks noChangeArrowheads="1"/>
          </p:cNvSpPr>
          <p:nvPr/>
        </p:nvSpPr>
        <p:spPr bwMode="auto">
          <a:xfrm>
            <a:off x="4824413" y="1957388"/>
            <a:ext cx="1589087" cy="422275"/>
          </a:xfrm>
          <a:prstGeom prst="rect">
            <a:avLst/>
          </a:prstGeom>
          <a:solidFill>
            <a:srgbClr val="000099">
              <a:alpha val="20000"/>
            </a:srgbClr>
          </a:solidFill>
          <a:ln w="50800" algn="ctr">
            <a:solidFill>
              <a:srgbClr val="000099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461125" y="1957388"/>
            <a:ext cx="3121025" cy="4654550"/>
            <a:chOff x="6461852" y="1957748"/>
            <a:chExt cx="3120534" cy="4654190"/>
          </a:xfrm>
        </p:grpSpPr>
        <p:sp>
          <p:nvSpPr>
            <p:cNvPr id="15370" name="TextBox 9"/>
            <p:cNvSpPr txBox="1">
              <a:spLocks noChangeArrowheads="1"/>
            </p:cNvSpPr>
            <p:nvPr/>
          </p:nvSpPr>
          <p:spPr bwMode="auto">
            <a:xfrm>
              <a:off x="6780448" y="6242596"/>
              <a:ext cx="2801938" cy="369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EE5D04"/>
                  </a:solidFill>
                  <a:latin typeface="Arial" panose="020B0604020202020204" pitchFamily="34" charset="0"/>
                </a:rPr>
                <a:t>Good metals (Cu, Ag, Au)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6461852" y="1957748"/>
              <a:ext cx="374591" cy="1265139"/>
            </a:xfrm>
            <a:prstGeom prst="rect">
              <a:avLst/>
            </a:prstGeom>
            <a:solidFill>
              <a:schemeClr val="accent2">
                <a:lumMod val="75000"/>
                <a:alpha val="40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8013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639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443" t="16203" r="65789" b="27497"/>
          <a:stretch/>
        </p:blipFill>
        <p:spPr>
          <a:xfrm>
            <a:off x="300796" y="968616"/>
            <a:ext cx="3940234" cy="499560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142288" y="968616"/>
            <a:ext cx="4007850" cy="5152862"/>
            <a:chOff x="3845264" y="546960"/>
            <a:chExt cx="4007850" cy="5152862"/>
          </a:xfrm>
        </p:grpSpPr>
        <p:grpSp>
          <p:nvGrpSpPr>
            <p:cNvPr id="10" name="Group 9"/>
            <p:cNvGrpSpPr/>
            <p:nvPr/>
          </p:nvGrpSpPr>
          <p:grpSpPr>
            <a:xfrm>
              <a:off x="3912880" y="706080"/>
              <a:ext cx="3940234" cy="4852074"/>
              <a:chOff x="3881130" y="699731"/>
              <a:chExt cx="3940234" cy="4322618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3"/>
              <a:srcRect l="7503" t="13151" r="66724" b="54433"/>
              <a:stretch/>
            </p:blipFill>
            <p:spPr>
              <a:xfrm>
                <a:off x="3891160" y="2387099"/>
                <a:ext cx="3791993" cy="2635250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/>
              <a:srcRect l="7443" t="72209" r="65789" b="5411"/>
              <a:stretch/>
            </p:blipFill>
            <p:spPr>
              <a:xfrm>
                <a:off x="3881130" y="699731"/>
                <a:ext cx="3940234" cy="1686021"/>
              </a:xfrm>
              <a:prstGeom prst="rect">
                <a:avLst/>
              </a:prstGeom>
            </p:spPr>
          </p:pic>
        </p:grpSp>
        <p:sp>
          <p:nvSpPr>
            <p:cNvPr id="12" name="Rectangle 11"/>
            <p:cNvSpPr/>
            <p:nvPr/>
          </p:nvSpPr>
          <p:spPr>
            <a:xfrm>
              <a:off x="3845264" y="5528180"/>
              <a:ext cx="3913337" cy="171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92792" y="552812"/>
              <a:ext cx="3913337" cy="171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l="7443" t="16383" r="65789" b="81626"/>
            <a:stretch/>
          </p:blipFill>
          <p:spPr>
            <a:xfrm>
              <a:off x="3912880" y="546960"/>
              <a:ext cx="3940234" cy="176737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8113183" y="968616"/>
            <a:ext cx="3940234" cy="5043845"/>
            <a:chOff x="7909343" y="558149"/>
            <a:chExt cx="3940234" cy="5043845"/>
          </a:xfrm>
        </p:grpSpPr>
        <p:grpSp>
          <p:nvGrpSpPr>
            <p:cNvPr id="15" name="Group 14"/>
            <p:cNvGrpSpPr/>
            <p:nvPr/>
          </p:nvGrpSpPr>
          <p:grpSpPr>
            <a:xfrm>
              <a:off x="7917791" y="719513"/>
              <a:ext cx="3803904" cy="4882481"/>
              <a:chOff x="7756258" y="724454"/>
              <a:chExt cx="3803904" cy="4502442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4"/>
              <a:srcRect l="7476" t="12629" r="66668" b="82338"/>
              <a:stretch/>
            </p:blipFill>
            <p:spPr>
              <a:xfrm>
                <a:off x="7756258" y="4810392"/>
                <a:ext cx="3803904" cy="416504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/>
              <a:srcRect l="7504" t="45031" r="66930" b="4503"/>
              <a:stretch/>
            </p:blipFill>
            <p:spPr>
              <a:xfrm>
                <a:off x="7758601" y="724454"/>
                <a:ext cx="3761509" cy="4102563"/>
              </a:xfrm>
              <a:prstGeom prst="rect">
                <a:avLst/>
              </a:prstGeom>
            </p:spPr>
          </p:pic>
        </p:grp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l="7443" t="16383" r="65789" b="81626"/>
            <a:stretch/>
          </p:blipFill>
          <p:spPr>
            <a:xfrm>
              <a:off x="7909343" y="558149"/>
              <a:ext cx="3940234" cy="176737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3874072" y="287769"/>
            <a:ext cx="50401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Superconductor Materials and their properties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5480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580" t="36918" r="1303" b="12630"/>
          <a:stretch/>
        </p:blipFill>
        <p:spPr>
          <a:xfrm>
            <a:off x="62671" y="734471"/>
            <a:ext cx="11825174" cy="39132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27585" y="334362"/>
            <a:ext cx="6603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References for Superconductor Materials and their properties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4469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0" y="654050"/>
            <a:ext cx="10321925" cy="584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4287838" y="165100"/>
            <a:ext cx="407193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C00000"/>
                </a:solidFill>
                <a:latin typeface="Comic Sans MS" panose="030F0702030302020204" pitchFamily="66" charset="0"/>
              </a:rPr>
              <a:t>Family tree of superconductors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07500" y="3622675"/>
            <a:ext cx="1063625" cy="3381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 err="1"/>
              <a:t>pnictides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2225675" y="3656013"/>
            <a:ext cx="1365250" cy="3397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/>
              <a:t>conventional</a:t>
            </a:r>
          </a:p>
        </p:txBody>
      </p:sp>
      <p:sp>
        <p:nvSpPr>
          <p:cNvPr id="20486" name="TextBox 8"/>
          <p:cNvSpPr txBox="1">
            <a:spLocks noChangeArrowheads="1"/>
          </p:cNvSpPr>
          <p:nvPr/>
        </p:nvSpPr>
        <p:spPr bwMode="auto">
          <a:xfrm>
            <a:off x="6096000" y="2441575"/>
            <a:ext cx="1214438" cy="339725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702030302020204" pitchFamily="66" charset="0"/>
              </a:rPr>
              <a:t>fullerenes</a:t>
            </a:r>
          </a:p>
        </p:txBody>
      </p:sp>
      <p:sp>
        <p:nvSpPr>
          <p:cNvPr id="20487" name="TextBox 10"/>
          <p:cNvSpPr txBox="1">
            <a:spLocks noChangeArrowheads="1"/>
          </p:cNvSpPr>
          <p:nvPr/>
        </p:nvSpPr>
        <p:spPr bwMode="auto">
          <a:xfrm>
            <a:off x="7751763" y="6232525"/>
            <a:ext cx="885825" cy="339725"/>
          </a:xfrm>
          <a:prstGeom prst="rect">
            <a:avLst/>
          </a:prstGeom>
          <a:solidFill>
            <a:srgbClr val="FF757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>
                <a:latin typeface="Comic Sans MS" panose="030F0702030302020204" pitchFamily="66" charset="0"/>
              </a:rPr>
              <a:t>carbon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48675" y="1228725"/>
            <a:ext cx="1897063" cy="3381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/>
              <a:t>hydrogen </a:t>
            </a:r>
            <a:r>
              <a:rPr lang="en-US" sz="1600" dirty="0" err="1"/>
              <a:t>sulphide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9167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548331" y="292414"/>
                <a:ext cx="6096000" cy="203132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dirty="0" smtClean="0"/>
                  <a:t>Most important for fundamental research:</a:t>
                </a:r>
              </a:p>
              <a:p>
                <a:r>
                  <a:rPr lang="en-US" dirty="0" smtClean="0"/>
                  <a:t>	</a:t>
                </a:r>
              </a:p>
              <a:p>
                <a:r>
                  <a:rPr lang="en-US" dirty="0"/>
                  <a:t>	</a:t>
                </a:r>
                <a:r>
                  <a:rPr lang="en-US" dirty="0" smtClean="0"/>
                  <a:t>	Al	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		1.2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en-US" dirty="0"/>
              </a:p>
              <a:p>
                <a:r>
                  <a:rPr lang="en-US" dirty="0" smtClean="0"/>
                  <a:t>		In	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3.4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en-US" dirty="0"/>
              </a:p>
              <a:p>
                <a:r>
                  <a:rPr lang="en-US" dirty="0" smtClean="0"/>
                  <a:t>		Sn	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3.7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en-US" i="1" dirty="0" smtClean="0">
                  <a:latin typeface="Cambria Math" panose="02040503050406030204" pitchFamily="18" charset="0"/>
                </a:endParaRPr>
              </a:p>
              <a:p>
                <a:r>
                  <a:rPr lang="en-US" dirty="0" smtClean="0"/>
                  <a:t>		</a:t>
                </a:r>
                <a:r>
                  <a:rPr lang="en-US" dirty="0" err="1" smtClean="0"/>
                  <a:t>Pb</a:t>
                </a:r>
                <a:r>
                  <a:rPr lang="en-US" dirty="0" smtClean="0"/>
                  <a:t>	   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en-US" dirty="0" smtClean="0"/>
              </a:p>
              <a:p>
                <a:r>
                  <a:rPr lang="en-US" dirty="0"/>
                  <a:t>	</a:t>
                </a:r>
                <a:r>
                  <a:rPr lang="en-US" dirty="0" smtClean="0"/>
                  <a:t>	YBCO   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	     90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	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331" y="292414"/>
                <a:ext cx="6096000" cy="2031325"/>
              </a:xfrm>
              <a:prstGeom prst="rect">
                <a:avLst/>
              </a:prstGeom>
              <a:blipFill>
                <a:blip r:embed="rId2"/>
                <a:stretch>
                  <a:fillRect l="-900" t="-1802" b="-3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79824" y="2737789"/>
                <a:ext cx="6096000" cy="175432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dirty="0"/>
                  <a:t>Most important for </a:t>
                </a:r>
                <a:r>
                  <a:rPr lang="en-US" dirty="0" smtClean="0"/>
                  <a:t>applications:</a:t>
                </a:r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		Al    	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1.2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en-US" dirty="0"/>
              </a:p>
              <a:p>
                <a:r>
                  <a:rPr lang="en-US" dirty="0"/>
                  <a:t>		</a:t>
                </a:r>
                <a:r>
                  <a:rPr lang="en-US" dirty="0" err="1"/>
                  <a:t>Nb</a:t>
                </a:r>
                <a:r>
                  <a:rPr lang="en-US" dirty="0"/>
                  <a:t>	  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9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en-US" dirty="0"/>
              </a:p>
              <a:p>
                <a:r>
                  <a:rPr lang="en-US" dirty="0"/>
                  <a:t>		</a:t>
                </a:r>
                <a:r>
                  <a:rPr lang="en-US" dirty="0" err="1"/>
                  <a:t>NbN</a:t>
                </a:r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16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en-US" dirty="0"/>
              </a:p>
              <a:p>
                <a:r>
                  <a:rPr lang="en-US" dirty="0"/>
                  <a:t>		</a:t>
                </a:r>
                <a:r>
                  <a:rPr lang="en-US" dirty="0" err="1"/>
                  <a:t>NbSn</a:t>
                </a:r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18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824" y="2737789"/>
                <a:ext cx="6096000" cy="1754326"/>
              </a:xfrm>
              <a:prstGeom prst="rect">
                <a:avLst/>
              </a:prstGeom>
              <a:blipFill>
                <a:blip r:embed="rId3"/>
                <a:stretch>
                  <a:fillRect l="-800" t="-1736" b="-4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79824" y="5135000"/>
                <a:ext cx="6096000" cy="120032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dirty="0"/>
                  <a:t>Most important for </a:t>
                </a:r>
                <a:r>
                  <a:rPr lang="en-US" dirty="0" smtClean="0"/>
                  <a:t>qubits:</a:t>
                </a:r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		Al    	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1.2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en-US" dirty="0"/>
              </a:p>
              <a:p>
                <a:r>
                  <a:rPr lang="en-US" dirty="0"/>
                  <a:t>		</a:t>
                </a:r>
                <a:r>
                  <a:rPr lang="en-US" dirty="0" err="1"/>
                  <a:t>Nb</a:t>
                </a:r>
                <a:r>
                  <a:rPr lang="en-US" dirty="0"/>
                  <a:t>	  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9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824" y="5135000"/>
                <a:ext cx="6096000" cy="1200329"/>
              </a:xfrm>
              <a:prstGeom prst="rect">
                <a:avLst/>
              </a:prstGeom>
              <a:blipFill>
                <a:blip r:embed="rId4"/>
                <a:stretch>
                  <a:fillRect l="-800" t="-2538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089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3F2589-B786-4CAE-8677-CF42471F0B69}"/>
              </a:ext>
            </a:extLst>
          </p:cNvPr>
          <p:cNvSpPr txBox="1"/>
          <p:nvPr/>
        </p:nvSpPr>
        <p:spPr>
          <a:xfrm>
            <a:off x="782482" y="288502"/>
            <a:ext cx="1112130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ea typeface="Cambria Math" panose="02040503050406030204" pitchFamily="18" charset="0"/>
                <a:cs typeface="Arial" panose="020B0604020202020204" pitchFamily="34" charset="0"/>
              </a:rPr>
              <a:t>7.     VALUABLE TEST </a:t>
            </a:r>
            <a:r>
              <a:rPr lang="en-US" sz="1600" b="1" dirty="0">
                <a:ea typeface="Cambria Math" panose="02040503050406030204" pitchFamily="18" charset="0"/>
                <a:cs typeface="Arial" panose="020B0604020202020204" pitchFamily="34" charset="0"/>
              </a:rPr>
              <a:t>SYSTEMS FOR FUNDAMENTAL SCIENCE</a:t>
            </a:r>
            <a:br>
              <a:rPr lang="en-US" sz="1600" b="1" dirty="0"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en-US" sz="1600" dirty="0">
                <a:ea typeface="Cambria Math" panose="02040503050406030204" pitchFamily="18" charset="0"/>
                <a:cs typeface="Arial" panose="020B0604020202020204" pitchFamily="34" charset="0"/>
              </a:rPr>
              <a:t>	Best understood many-body system (complex best </a:t>
            </a:r>
            <a:r>
              <a:rPr lang="en-US" sz="1600" dirty="0" err="1">
                <a:ea typeface="Cambria Math" panose="02040503050406030204" pitchFamily="18" charset="0"/>
                <a:cs typeface="Arial" panose="020B0604020202020204" pitchFamily="34" charset="0"/>
              </a:rPr>
              <a:t>transtable</a:t>
            </a:r>
            <a:r>
              <a:rPr lang="en-US" sz="1600" dirty="0" smtClean="0">
                <a:ea typeface="Cambria Math" panose="02040503050406030204" pitchFamily="18" charset="0"/>
                <a:cs typeface="Arial" panose="020B0604020202020204" pitchFamily="34" charset="0"/>
              </a:rPr>
              <a:t>)</a:t>
            </a:r>
            <a:r>
              <a:rPr lang="en-US" sz="1600" dirty="0">
                <a:ea typeface="Cambria Math" panose="02040503050406030204" pitchFamily="18" charset="0"/>
                <a:cs typeface="Arial" panose="020B0604020202020204" pitchFamily="34" charset="0"/>
              </a:rPr>
              <a:t>	</a:t>
            </a:r>
            <a:br>
              <a:rPr lang="en-US" sz="1600" dirty="0"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en-US" sz="1600" dirty="0">
                <a:ea typeface="Cambria Math" panose="02040503050406030204" pitchFamily="18" charset="0"/>
                <a:cs typeface="Arial" panose="020B0604020202020204" pitchFamily="34" charset="0"/>
              </a:rPr>
              <a:t>	</a:t>
            </a:r>
            <a:r>
              <a:rPr lang="en-US" sz="1600" u="sng" dirty="0">
                <a:ea typeface="Cambria Math" panose="02040503050406030204" pitchFamily="18" charset="0"/>
                <a:cs typeface="Arial" panose="020B0604020202020204" pitchFamily="34" charset="0"/>
              </a:rPr>
              <a:t>Examples</a:t>
            </a:r>
            <a:r>
              <a:rPr lang="en-US" sz="1600" dirty="0">
                <a:ea typeface="Cambria Math" panose="02040503050406030204" pitchFamily="18" charset="0"/>
                <a:cs typeface="Arial" panose="020B0604020202020204" pitchFamily="34" charset="0"/>
              </a:rPr>
              <a:t>	chaos and non-linear effects</a:t>
            </a:r>
            <a:br>
              <a:rPr lang="en-US" sz="1600" dirty="0"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en-US" sz="1600" dirty="0">
                <a:ea typeface="Cambria Math" panose="02040503050406030204" pitchFamily="18" charset="0"/>
                <a:cs typeface="Arial" panose="020B0604020202020204" pitchFamily="34" charset="0"/>
              </a:rPr>
              <a:t>		macroscopic quantum effects</a:t>
            </a:r>
            <a:br>
              <a:rPr lang="en-US" sz="1600" dirty="0"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en-US" sz="1600" dirty="0">
                <a:ea typeface="Cambria Math" panose="02040503050406030204" pitchFamily="18" charset="0"/>
                <a:cs typeface="Arial" panose="020B0604020202020204" pitchFamily="34" charset="0"/>
              </a:rPr>
              <a:t>		phase transitions</a:t>
            </a:r>
            <a:br>
              <a:rPr lang="en-US" sz="1600" dirty="0"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en-US" sz="1600" dirty="0">
                <a:ea typeface="Cambria Math" panose="02040503050406030204" pitchFamily="18" charset="0"/>
                <a:cs typeface="Arial" panose="020B0604020202020204" pitchFamily="34" charset="0"/>
              </a:rPr>
              <a:t>		low dimensional physics </a:t>
            </a:r>
            <a:br>
              <a:rPr lang="en-US" sz="1600" dirty="0"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en-US" sz="1600" dirty="0">
                <a:ea typeface="Cambria Math" panose="02040503050406030204" pitchFamily="18" charset="0"/>
                <a:cs typeface="Arial" panose="020B0604020202020204" pitchFamily="34" charset="0"/>
              </a:rPr>
              <a:t>		mesoscopic physics </a:t>
            </a:r>
            <a:br>
              <a:rPr lang="en-US" sz="1600" dirty="0"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en-US" sz="1600" dirty="0">
                <a:ea typeface="Cambria Math" panose="02040503050406030204" pitchFamily="18" charset="0"/>
                <a:cs typeface="Arial" panose="020B0604020202020204" pitchFamily="34" charset="0"/>
              </a:rPr>
              <a:t>		</a:t>
            </a:r>
            <a:r>
              <a:rPr lang="en-US" sz="1600" dirty="0" smtClean="0">
                <a:ea typeface="Cambria Math" panose="02040503050406030204" pitchFamily="18" charset="0"/>
                <a:cs typeface="Arial" panose="020B0604020202020204" pitchFamily="34" charset="0"/>
              </a:rPr>
              <a:t>percolation</a:t>
            </a:r>
            <a:r>
              <a:rPr lang="en-US" sz="1600" dirty="0">
                <a:ea typeface="Cambria Math" panose="02040503050406030204" pitchFamily="18" charset="0"/>
                <a:cs typeface="Arial" panose="020B0604020202020204" pitchFamily="34" charset="0"/>
              </a:rPr>
              <a:t/>
            </a:r>
            <a:br>
              <a:rPr lang="en-US" sz="1600" dirty="0"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en-US" sz="1600" dirty="0">
                <a:ea typeface="Cambria Math" panose="02040503050406030204" pitchFamily="18" charset="0"/>
                <a:cs typeface="Arial" panose="020B0604020202020204" pitchFamily="34" charset="0"/>
              </a:rPr>
              <a:t>		localization</a:t>
            </a:r>
            <a:br>
              <a:rPr lang="en-US" sz="1600" dirty="0"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en-US" sz="1600" dirty="0">
                <a:ea typeface="Cambria Math" panose="02040503050406030204" pitchFamily="18" charset="0"/>
                <a:cs typeface="Arial" panose="020B0604020202020204" pitchFamily="34" charset="0"/>
              </a:rPr>
              <a:t>		phase coherence - vortices</a:t>
            </a:r>
            <a:br>
              <a:rPr lang="en-US" sz="1600" dirty="0"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en-US" sz="1600" dirty="0">
                <a:ea typeface="Cambria Math" panose="02040503050406030204" pitchFamily="18" charset="0"/>
                <a:cs typeface="Arial" panose="020B0604020202020204" pitchFamily="34" charset="0"/>
              </a:rPr>
              <a:t>		fluctuations/noise</a:t>
            </a:r>
          </a:p>
          <a:p>
            <a:endParaRPr lang="en-US" sz="1600" dirty="0"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ea typeface="Cambria Math" panose="02040503050406030204" pitchFamily="18" charset="0"/>
                <a:cs typeface="Arial" panose="020B0604020202020204" pitchFamily="34" charset="0"/>
              </a:rPr>
              <a:t>8.     APPLICATIONS </a:t>
            </a:r>
            <a:r>
              <a:rPr lang="en-US" sz="1600" b="1" dirty="0">
                <a:ea typeface="Cambria Math" panose="02040503050406030204" pitchFamily="18" charset="0"/>
                <a:cs typeface="Arial" panose="020B0604020202020204" pitchFamily="34" charset="0"/>
              </a:rPr>
              <a:t>– SCIENTIFIC AND INDUSTRIAL</a:t>
            </a:r>
            <a:br>
              <a:rPr lang="en-US" sz="1600" b="1" dirty="0">
                <a:ea typeface="Cambria Math" panose="02040503050406030204" pitchFamily="18" charset="0"/>
                <a:cs typeface="Arial" panose="020B0604020202020204" pitchFamily="34" charset="0"/>
              </a:rPr>
            </a:br>
            <a:r>
              <a:rPr lang="en-US" sz="1600" dirty="0">
                <a:ea typeface="Cambria Math" panose="02040503050406030204" pitchFamily="18" charset="0"/>
                <a:cs typeface="Arial" panose="020B0604020202020204" pitchFamily="34" charset="0"/>
              </a:rPr>
              <a:t>		Quantum-levitation detectors and amplifiers– SQUIDs</a:t>
            </a:r>
          </a:p>
          <a:p>
            <a:r>
              <a:rPr lang="en-US" sz="1600" dirty="0">
                <a:ea typeface="Cambria Math" panose="02040503050406030204" pitchFamily="18" charset="0"/>
                <a:cs typeface="Arial" panose="020B0604020202020204" pitchFamily="34" charset="0"/>
              </a:rPr>
              <a:t>		High frequency radiation detection</a:t>
            </a:r>
          </a:p>
          <a:p>
            <a:r>
              <a:rPr lang="en-US" sz="1600" dirty="0">
                <a:ea typeface="Cambria Math" panose="02040503050406030204" pitchFamily="18" charset="0"/>
                <a:cs typeface="Arial" panose="020B0604020202020204" pitchFamily="34" charset="0"/>
              </a:rPr>
              <a:t>		Digital </a:t>
            </a:r>
            <a:r>
              <a:rPr lang="en-US" sz="1600" dirty="0" smtClean="0">
                <a:ea typeface="Cambria Math" panose="02040503050406030204" pitchFamily="18" charset="0"/>
                <a:cs typeface="Arial" panose="020B0604020202020204" pitchFamily="34" charset="0"/>
              </a:rPr>
              <a:t>devices</a:t>
            </a:r>
          </a:p>
          <a:p>
            <a:r>
              <a:rPr lang="en-US" sz="1600" dirty="0">
                <a:ea typeface="Cambria Math" panose="02040503050406030204" pitchFamily="18" charset="0"/>
                <a:cs typeface="Arial" panose="020B0604020202020204" pitchFamily="34" charset="0"/>
              </a:rPr>
              <a:t>	</a:t>
            </a:r>
            <a:r>
              <a:rPr lang="en-US" sz="1600" dirty="0" smtClean="0">
                <a:ea typeface="Cambria Math" panose="02040503050406030204" pitchFamily="18" charset="0"/>
                <a:cs typeface="Arial" panose="020B0604020202020204" pitchFamily="34" charset="0"/>
              </a:rPr>
              <a:t>	Qubits</a:t>
            </a:r>
          </a:p>
          <a:p>
            <a:endParaRPr lang="en-US" sz="1600" dirty="0"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342900" indent="-342900">
              <a:buAutoNum type="arabicPeriod" startAt="9"/>
            </a:pPr>
            <a:r>
              <a:rPr lang="en-US" sz="1600" b="1" dirty="0" smtClean="0">
                <a:ea typeface="Cambria Math" panose="02040503050406030204" pitchFamily="18" charset="0"/>
                <a:cs typeface="Arial" panose="020B0604020202020204" pitchFamily="34" charset="0"/>
              </a:rPr>
              <a:t>SCIENTIFIC IMPORTANCE</a:t>
            </a:r>
            <a:r>
              <a:rPr lang="en-US" sz="1600" dirty="0" smtClean="0"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600" dirty="0">
                <a:ea typeface="Cambria Math" panose="02040503050406030204" pitchFamily="18" charset="0"/>
                <a:cs typeface="Arial" panose="020B0604020202020204" pitchFamily="34" charset="0"/>
              </a:rPr>
              <a:t>– Mechanism of HTSC </a:t>
            </a:r>
            <a:r>
              <a:rPr lang="en-US" sz="1600" dirty="0" smtClean="0">
                <a:ea typeface="Cambria Math" panose="02040503050406030204" pitchFamily="18" charset="0"/>
                <a:cs typeface="Arial" panose="020B0604020202020204" pitchFamily="34" charset="0"/>
              </a:rPr>
              <a:t>is the </a:t>
            </a:r>
            <a:r>
              <a:rPr lang="en-US" sz="1600" dirty="0">
                <a:ea typeface="Cambria Math" panose="02040503050406030204" pitchFamily="18" charset="0"/>
                <a:cs typeface="Arial" panose="020B0604020202020204" pitchFamily="34" charset="0"/>
              </a:rPr>
              <a:t>single </a:t>
            </a:r>
            <a:r>
              <a:rPr lang="en-US" sz="1600" dirty="0" smtClean="0">
                <a:ea typeface="Cambria Math" panose="02040503050406030204" pitchFamily="18" charset="0"/>
                <a:cs typeface="Arial" panose="020B0604020202020204" pitchFamily="34" charset="0"/>
              </a:rPr>
              <a:t>biggest unsolved </a:t>
            </a:r>
            <a:r>
              <a:rPr lang="en-US" sz="1600" dirty="0">
                <a:ea typeface="Cambria Math" panose="02040503050406030204" pitchFamily="18" charset="0"/>
                <a:cs typeface="Arial" panose="020B0604020202020204" pitchFamily="34" charset="0"/>
              </a:rPr>
              <a:t>problem in Condensed Matter </a:t>
            </a:r>
            <a:r>
              <a:rPr lang="en-US" sz="1600" dirty="0" smtClean="0">
                <a:ea typeface="Cambria Math" panose="02040503050406030204" pitchFamily="18" charset="0"/>
                <a:cs typeface="Arial" panose="020B0604020202020204" pitchFamily="34" charset="0"/>
              </a:rPr>
              <a:t>Physics</a:t>
            </a:r>
          </a:p>
          <a:p>
            <a:pPr marL="342900" indent="-342900">
              <a:buAutoNum type="arabicPeriod" startAt="9"/>
            </a:pPr>
            <a:endParaRPr lang="en-US" sz="1600" dirty="0" smtClean="0"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914400" indent="-914400">
              <a:buAutoNum type="arabicPeriod" startAt="9"/>
            </a:pPr>
            <a:endParaRPr lang="en-US" sz="1600" dirty="0" smtClean="0"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342900" indent="-342900">
              <a:buAutoNum type="arabicPeriod" startAt="10"/>
            </a:pPr>
            <a:r>
              <a:rPr lang="en-US" sz="1600" b="1" dirty="0" smtClean="0">
                <a:ea typeface="Cambria Math" panose="02040503050406030204" pitchFamily="18" charset="0"/>
                <a:cs typeface="Arial" panose="020B0604020202020204" pitchFamily="34" charset="0"/>
              </a:rPr>
              <a:t>  TECHNOLOGICAL </a:t>
            </a:r>
            <a:r>
              <a:rPr lang="en-US" sz="1600" b="1" dirty="0">
                <a:ea typeface="Cambria Math" panose="02040503050406030204" pitchFamily="18" charset="0"/>
                <a:cs typeface="Arial" panose="020B0604020202020204" pitchFamily="34" charset="0"/>
              </a:rPr>
              <a:t>IMPORTANCE</a:t>
            </a:r>
            <a:r>
              <a:rPr lang="en-US" sz="1600" dirty="0">
                <a:ea typeface="Cambria Math" panose="02040503050406030204" pitchFamily="18" charset="0"/>
                <a:cs typeface="Arial" panose="020B0604020202020204" pitchFamily="34" charset="0"/>
              </a:rPr>
              <a:t> – </a:t>
            </a:r>
            <a:r>
              <a:rPr lang="en-US" sz="1600" dirty="0" smtClean="0">
                <a:ea typeface="Cambria Math" panose="02040503050406030204" pitchFamily="18" charset="0"/>
                <a:cs typeface="Arial" panose="020B0604020202020204" pitchFamily="34" charset="0"/>
              </a:rPr>
              <a:t>Quantum information science will lead to transformative technologies 			</a:t>
            </a:r>
            <a:r>
              <a:rPr lang="en-US" sz="1600" dirty="0">
                <a:ea typeface="Cambria Math" panose="02040503050406030204" pitchFamily="18" charset="0"/>
                <a:cs typeface="Arial" panose="020B0604020202020204" pitchFamily="34" charset="0"/>
              </a:rPr>
              <a:t>	</a:t>
            </a:r>
            <a:r>
              <a:rPr lang="en-US" sz="1600" dirty="0" smtClean="0">
                <a:ea typeface="Cambria Math" panose="02040503050406030204" pitchFamily="18" charset="0"/>
                <a:cs typeface="Arial" panose="020B0604020202020204" pitchFamily="34" charset="0"/>
              </a:rPr>
              <a:t>		and </a:t>
            </a:r>
            <a:r>
              <a:rPr lang="en-US" sz="1600" dirty="0">
                <a:ea typeface="Cambria Math" panose="02040503050406030204" pitchFamily="18" charset="0"/>
                <a:cs typeface="Arial" panose="020B0604020202020204" pitchFamily="34" charset="0"/>
              </a:rPr>
              <a:t>superconductivity may </a:t>
            </a:r>
            <a:r>
              <a:rPr lang="en-US" sz="1600" dirty="0" smtClean="0">
                <a:ea typeface="Cambria Math" panose="02040503050406030204" pitchFamily="18" charset="0"/>
                <a:cs typeface="Arial" panose="020B0604020202020204" pitchFamily="34" charset="0"/>
              </a:rPr>
              <a:t>well play a leading role! </a:t>
            </a:r>
          </a:p>
          <a:p>
            <a:pPr marL="342900" indent="-342900">
              <a:buAutoNum type="arabicPeriod" startAt="10"/>
            </a:pPr>
            <a:endParaRPr lang="en-US" sz="1600" b="1" dirty="0"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342900" indent="-342900">
              <a:buAutoNum type="arabicPeriod" startAt="10"/>
            </a:pPr>
            <a:r>
              <a:rPr lang="en-US" sz="1600" b="1" dirty="0" smtClean="0">
                <a:ea typeface="Cambria Math" panose="02040503050406030204" pitchFamily="18" charset="0"/>
                <a:cs typeface="Arial" panose="020B0604020202020204" pitchFamily="34" charset="0"/>
              </a:rPr>
              <a:t>  Many NOBEL PRIZES in this field </a:t>
            </a:r>
            <a:r>
              <a:rPr lang="en-US" sz="1600" dirty="0" smtClean="0">
                <a:ea typeface="Cambria Math" panose="02040503050406030204" pitchFamily="18" charset="0"/>
                <a:cs typeface="Arial" panose="020B0604020202020204" pitchFamily="34" charset="0"/>
              </a:rPr>
              <a:t>– I always hoped I could get one!</a:t>
            </a:r>
            <a:endParaRPr lang="en-US" sz="1600" dirty="0"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914400" indent="-914400">
              <a:buAutoNum type="arabicPeriod" startAt="9"/>
            </a:pPr>
            <a:endParaRPr lang="en-US" sz="1600" dirty="0"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endParaRPr lang="en-US" sz="1600" dirty="0" smtClean="0"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14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5546" y="5253194"/>
            <a:ext cx="105609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200" b="1" dirty="0">
                <a:solidFill>
                  <a:srgbClr val="2E2A25"/>
                </a:solidFill>
                <a:latin typeface="inherit"/>
                <a:hlinkClick r:id="rId2"/>
              </a:rPr>
              <a:t>The Nobel Prize in Physics 2003</a:t>
            </a:r>
            <a:endParaRPr lang="en-US" sz="1200" b="1" dirty="0">
              <a:solidFill>
                <a:srgbClr val="2E2A25"/>
              </a:solidFill>
              <a:latin typeface="var(--primary-font)"/>
            </a:endParaRPr>
          </a:p>
          <a:p>
            <a:pPr fontAlgn="base"/>
            <a:r>
              <a:rPr lang="en-US" sz="1200" dirty="0">
                <a:solidFill>
                  <a:srgbClr val="2E2A25"/>
                </a:solidFill>
                <a:latin typeface="inherit"/>
                <a:hlinkClick r:id="rId3"/>
              </a:rPr>
              <a:t>Alexei A. </a:t>
            </a:r>
            <a:r>
              <a:rPr lang="en-US" sz="1200" dirty="0" err="1">
                <a:solidFill>
                  <a:srgbClr val="2E2A25"/>
                </a:solidFill>
                <a:latin typeface="inherit"/>
                <a:hlinkClick r:id="rId3"/>
              </a:rPr>
              <a:t>Abrikosov</a:t>
            </a:r>
            <a:r>
              <a:rPr lang="en-US" sz="1200" dirty="0">
                <a:solidFill>
                  <a:srgbClr val="2E2A25"/>
                </a:solidFill>
                <a:latin typeface="inherit"/>
              </a:rPr>
              <a:t>, </a:t>
            </a:r>
            <a:r>
              <a:rPr lang="en-US" sz="1200" dirty="0">
                <a:solidFill>
                  <a:srgbClr val="2E2A25"/>
                </a:solidFill>
                <a:latin typeface="inherit"/>
                <a:hlinkClick r:id="rId4"/>
              </a:rPr>
              <a:t>Vitaly L. </a:t>
            </a:r>
            <a:r>
              <a:rPr lang="en-US" sz="1200" dirty="0" err="1">
                <a:solidFill>
                  <a:srgbClr val="2E2A25"/>
                </a:solidFill>
                <a:latin typeface="inherit"/>
                <a:hlinkClick r:id="rId4"/>
              </a:rPr>
              <a:t>Ginzburg</a:t>
            </a:r>
            <a:r>
              <a:rPr lang="en-US" sz="1200" dirty="0">
                <a:solidFill>
                  <a:srgbClr val="2E2A25"/>
                </a:solidFill>
                <a:latin typeface="inherit"/>
              </a:rPr>
              <a:t> and </a:t>
            </a:r>
            <a:r>
              <a:rPr lang="en-US" sz="1200" dirty="0">
                <a:solidFill>
                  <a:srgbClr val="2E2A25"/>
                </a:solidFill>
                <a:latin typeface="inherit"/>
                <a:hlinkClick r:id="rId5"/>
              </a:rPr>
              <a:t>Anthony J. Leggett</a:t>
            </a:r>
            <a:r>
              <a:rPr lang="en-US" sz="1200" dirty="0">
                <a:solidFill>
                  <a:srgbClr val="2E2A25"/>
                </a:solidFill>
                <a:latin typeface="inherit"/>
              </a:rPr>
              <a:t> “for pioneering contributions to the theory of superconductors and </a:t>
            </a:r>
            <a:r>
              <a:rPr lang="en-US" sz="1200" dirty="0" err="1">
                <a:solidFill>
                  <a:srgbClr val="2E2A25"/>
                </a:solidFill>
                <a:latin typeface="inherit"/>
              </a:rPr>
              <a:t>superfluids</a:t>
            </a:r>
            <a:r>
              <a:rPr lang="en-US" sz="1200" dirty="0">
                <a:solidFill>
                  <a:srgbClr val="2E2A25"/>
                </a:solidFill>
                <a:latin typeface="inherit"/>
              </a:rPr>
              <a:t>”</a:t>
            </a:r>
            <a:endParaRPr lang="en-US" sz="1200" u="none" strike="noStrike" dirty="0">
              <a:solidFill>
                <a:srgbClr val="2E2A25"/>
              </a:solidFill>
              <a:effectLst/>
              <a:latin typeface="inheri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15545" y="3757191"/>
            <a:ext cx="107050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200" b="1" dirty="0">
                <a:solidFill>
                  <a:srgbClr val="2E2A25"/>
                </a:solidFill>
                <a:latin typeface="inherit"/>
                <a:hlinkClick r:id="rId6"/>
              </a:rPr>
              <a:t>The Nobel Prize in Physics 1987</a:t>
            </a:r>
            <a:endParaRPr lang="en-US" sz="1200" b="1" dirty="0">
              <a:solidFill>
                <a:srgbClr val="2E2A25"/>
              </a:solidFill>
              <a:latin typeface="var(--primary-font)"/>
            </a:endParaRPr>
          </a:p>
          <a:p>
            <a:pPr fontAlgn="base"/>
            <a:r>
              <a:rPr lang="en-US" sz="1200" dirty="0">
                <a:solidFill>
                  <a:srgbClr val="2E2A25"/>
                </a:solidFill>
                <a:latin typeface="inherit"/>
                <a:hlinkClick r:id="rId7"/>
              </a:rPr>
              <a:t>J. Georg Bednorz</a:t>
            </a:r>
            <a:r>
              <a:rPr lang="en-US" sz="1200" dirty="0">
                <a:solidFill>
                  <a:srgbClr val="2E2A25"/>
                </a:solidFill>
                <a:latin typeface="inherit"/>
              </a:rPr>
              <a:t> and </a:t>
            </a:r>
            <a:r>
              <a:rPr lang="en-US" sz="1200" dirty="0">
                <a:solidFill>
                  <a:srgbClr val="2E2A25"/>
                </a:solidFill>
                <a:latin typeface="inherit"/>
                <a:hlinkClick r:id="rId8"/>
              </a:rPr>
              <a:t>K. Alexander </a:t>
            </a:r>
            <a:r>
              <a:rPr lang="en-US" sz="1200" dirty="0" err="1">
                <a:solidFill>
                  <a:srgbClr val="2E2A25"/>
                </a:solidFill>
                <a:latin typeface="inherit"/>
                <a:hlinkClick r:id="rId8"/>
              </a:rPr>
              <a:t>Müller</a:t>
            </a:r>
            <a:r>
              <a:rPr lang="en-US" sz="1200" dirty="0" err="1">
                <a:solidFill>
                  <a:srgbClr val="2E2A25"/>
                </a:solidFill>
                <a:latin typeface="inherit"/>
              </a:rPr>
              <a:t>“for</a:t>
            </a:r>
            <a:r>
              <a:rPr lang="en-US" sz="1200" dirty="0">
                <a:solidFill>
                  <a:srgbClr val="2E2A25"/>
                </a:solidFill>
                <a:latin typeface="inherit"/>
              </a:rPr>
              <a:t> their important break-through in the discovery of superconductivity in ceramic materials”</a:t>
            </a:r>
            <a:endParaRPr lang="en-US" sz="1200" u="none" strike="noStrike" dirty="0">
              <a:solidFill>
                <a:srgbClr val="2E2A25"/>
              </a:solidFill>
              <a:effectLst/>
              <a:latin typeface="inheri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15545" y="2709313"/>
            <a:ext cx="108883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200" b="1" dirty="0">
                <a:solidFill>
                  <a:srgbClr val="2E2A25"/>
                </a:solidFill>
                <a:latin typeface="inherit"/>
                <a:hlinkClick r:id="rId9"/>
              </a:rPr>
              <a:t>The Nobel Prize in Physics 1973</a:t>
            </a:r>
            <a:endParaRPr lang="en-US" sz="1200" b="1" dirty="0">
              <a:solidFill>
                <a:srgbClr val="2E2A25"/>
              </a:solidFill>
              <a:latin typeface="var(--primary-font)"/>
            </a:endParaRPr>
          </a:p>
          <a:p>
            <a:pPr fontAlgn="base"/>
            <a:r>
              <a:rPr lang="en-US" sz="1200" dirty="0">
                <a:solidFill>
                  <a:srgbClr val="2E2A25"/>
                </a:solidFill>
                <a:latin typeface="inherit"/>
                <a:hlinkClick r:id="rId10"/>
              </a:rPr>
              <a:t>Leo Esaki</a:t>
            </a:r>
            <a:r>
              <a:rPr lang="en-US" sz="1200" dirty="0">
                <a:solidFill>
                  <a:srgbClr val="2E2A25"/>
                </a:solidFill>
                <a:latin typeface="inherit"/>
              </a:rPr>
              <a:t> and </a:t>
            </a:r>
            <a:r>
              <a:rPr lang="en-US" sz="1200" dirty="0">
                <a:solidFill>
                  <a:srgbClr val="2E2A25"/>
                </a:solidFill>
                <a:latin typeface="inherit"/>
                <a:hlinkClick r:id="rId11"/>
              </a:rPr>
              <a:t>Ivar Giaever</a:t>
            </a:r>
            <a:r>
              <a:rPr lang="en-US" sz="1200" dirty="0">
                <a:solidFill>
                  <a:srgbClr val="2E2A25"/>
                </a:solidFill>
                <a:latin typeface="inherit"/>
              </a:rPr>
              <a:t> “for their experimental discoveries regarding tunneling phenomena in semiconductors and superconductors, respectively”</a:t>
            </a:r>
          </a:p>
          <a:p>
            <a:pPr fontAlgn="base"/>
            <a:r>
              <a:rPr lang="en-US" sz="1200" dirty="0">
                <a:solidFill>
                  <a:srgbClr val="2E2A25"/>
                </a:solidFill>
                <a:latin typeface="inherit"/>
                <a:hlinkClick r:id="rId12"/>
              </a:rPr>
              <a:t>Brian David Josephson</a:t>
            </a:r>
            <a:r>
              <a:rPr lang="en-US" sz="1200" dirty="0">
                <a:solidFill>
                  <a:srgbClr val="2E2A25"/>
                </a:solidFill>
                <a:latin typeface="inherit"/>
              </a:rPr>
              <a:t> “for his theoretical predictions of the properties of a supercurrent through a tunnel barrier, in particular those phenomena which are generally known as the Josephson effects”</a:t>
            </a:r>
            <a:endParaRPr lang="en-US" sz="1200" u="none" strike="noStrike" dirty="0">
              <a:solidFill>
                <a:srgbClr val="2E2A25"/>
              </a:solidFill>
              <a:effectLst/>
              <a:latin typeface="inheri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5545" y="2030767"/>
            <a:ext cx="108492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200" b="1" dirty="0">
                <a:solidFill>
                  <a:srgbClr val="2E2A25"/>
                </a:solidFill>
                <a:latin typeface="inherit"/>
                <a:hlinkClick r:id="rId13"/>
              </a:rPr>
              <a:t>The Nobel Prize in Physics 1972</a:t>
            </a:r>
            <a:endParaRPr lang="en-US" sz="1200" b="1" dirty="0">
              <a:solidFill>
                <a:srgbClr val="2E2A25"/>
              </a:solidFill>
              <a:latin typeface="var(--primary-font)"/>
            </a:endParaRPr>
          </a:p>
          <a:p>
            <a:pPr fontAlgn="base"/>
            <a:r>
              <a:rPr lang="en-US" sz="1200" dirty="0">
                <a:solidFill>
                  <a:srgbClr val="2E2A25"/>
                </a:solidFill>
                <a:latin typeface="inherit"/>
                <a:hlinkClick r:id="rId14"/>
              </a:rPr>
              <a:t>John Bardeen</a:t>
            </a:r>
            <a:r>
              <a:rPr lang="en-US" sz="1200" dirty="0">
                <a:solidFill>
                  <a:srgbClr val="2E2A25"/>
                </a:solidFill>
                <a:latin typeface="inherit"/>
              </a:rPr>
              <a:t>, </a:t>
            </a:r>
            <a:r>
              <a:rPr lang="en-US" sz="1200" dirty="0">
                <a:solidFill>
                  <a:srgbClr val="2E2A25"/>
                </a:solidFill>
                <a:latin typeface="inherit"/>
                <a:hlinkClick r:id="rId15"/>
              </a:rPr>
              <a:t>Leon Neil Cooper</a:t>
            </a:r>
            <a:r>
              <a:rPr lang="en-US" sz="1200" dirty="0">
                <a:solidFill>
                  <a:srgbClr val="2E2A25"/>
                </a:solidFill>
                <a:latin typeface="inherit"/>
              </a:rPr>
              <a:t> and </a:t>
            </a:r>
            <a:r>
              <a:rPr lang="en-US" sz="1200" dirty="0">
                <a:solidFill>
                  <a:srgbClr val="2E2A25"/>
                </a:solidFill>
                <a:latin typeface="inherit"/>
                <a:hlinkClick r:id="rId16"/>
              </a:rPr>
              <a:t>John Robert Schrieffer</a:t>
            </a:r>
            <a:r>
              <a:rPr lang="en-US" sz="1200" dirty="0">
                <a:solidFill>
                  <a:srgbClr val="2E2A25"/>
                </a:solidFill>
                <a:latin typeface="inherit"/>
              </a:rPr>
              <a:t> “for their jointly developed theory of superconductivity, usually called the BCS-theory”</a:t>
            </a:r>
            <a:endParaRPr lang="en-US" sz="1200" u="none" strike="noStrike" dirty="0">
              <a:solidFill>
                <a:srgbClr val="2E2A25"/>
              </a:solidFill>
              <a:effectLst/>
              <a:latin typeface="inheri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5842" y="1301060"/>
            <a:ext cx="107050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200" b="1" dirty="0">
                <a:solidFill>
                  <a:srgbClr val="2E2A25"/>
                </a:solidFill>
                <a:latin typeface="inherit"/>
                <a:hlinkClick r:id="rId17"/>
              </a:rPr>
              <a:t>The Nobel Prize in Physics 1962</a:t>
            </a:r>
            <a:endParaRPr lang="en-US" sz="1200" b="1" dirty="0">
              <a:solidFill>
                <a:srgbClr val="2E2A25"/>
              </a:solidFill>
              <a:latin typeface="var(--primary-font)"/>
            </a:endParaRPr>
          </a:p>
          <a:p>
            <a:pPr fontAlgn="base"/>
            <a:r>
              <a:rPr lang="en-US" sz="1200" dirty="0">
                <a:solidFill>
                  <a:srgbClr val="2E2A25"/>
                </a:solidFill>
                <a:latin typeface="inherit"/>
                <a:hlinkClick r:id="rId18"/>
              </a:rPr>
              <a:t>Lev </a:t>
            </a:r>
            <a:r>
              <a:rPr lang="en-US" sz="1200" dirty="0" err="1">
                <a:solidFill>
                  <a:srgbClr val="2E2A25"/>
                </a:solidFill>
                <a:latin typeface="inherit"/>
                <a:hlinkClick r:id="rId18"/>
              </a:rPr>
              <a:t>Davidovich</a:t>
            </a:r>
            <a:r>
              <a:rPr lang="en-US" sz="1200" dirty="0">
                <a:solidFill>
                  <a:srgbClr val="2E2A25"/>
                </a:solidFill>
                <a:latin typeface="inherit"/>
                <a:hlinkClick r:id="rId18"/>
              </a:rPr>
              <a:t> Landau</a:t>
            </a:r>
            <a:r>
              <a:rPr lang="en-US" sz="1200" dirty="0">
                <a:solidFill>
                  <a:srgbClr val="2E2A25"/>
                </a:solidFill>
                <a:latin typeface="inherit"/>
              </a:rPr>
              <a:t> “for his pioneering theories for condensed matter, especially liquid helium”</a:t>
            </a:r>
            <a:endParaRPr lang="en-US" sz="1200" u="none" strike="noStrike" dirty="0">
              <a:solidFill>
                <a:srgbClr val="2E2A25"/>
              </a:solidFill>
              <a:effectLst/>
              <a:latin typeface="inheri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5842" y="567734"/>
            <a:ext cx="104579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200" b="1" dirty="0">
                <a:solidFill>
                  <a:srgbClr val="2E2A25"/>
                </a:solidFill>
                <a:latin typeface="inherit"/>
                <a:hlinkClick r:id="rId19"/>
              </a:rPr>
              <a:t>The Nobel Prize in Physics 1913</a:t>
            </a:r>
            <a:endParaRPr lang="en-US" sz="1200" b="1" dirty="0">
              <a:solidFill>
                <a:srgbClr val="2E2A25"/>
              </a:solidFill>
              <a:latin typeface="var(--primary-font)"/>
            </a:endParaRPr>
          </a:p>
          <a:p>
            <a:pPr fontAlgn="base"/>
            <a:r>
              <a:rPr lang="en-US" sz="1200" dirty="0">
                <a:solidFill>
                  <a:srgbClr val="2E2A25"/>
                </a:solidFill>
                <a:latin typeface="inherit"/>
                <a:hlinkClick r:id="rId20"/>
              </a:rPr>
              <a:t>Heike </a:t>
            </a:r>
            <a:r>
              <a:rPr lang="en-US" sz="1200" dirty="0" err="1">
                <a:solidFill>
                  <a:srgbClr val="2E2A25"/>
                </a:solidFill>
                <a:latin typeface="inherit"/>
                <a:hlinkClick r:id="rId20"/>
              </a:rPr>
              <a:t>Kamerlingh</a:t>
            </a:r>
            <a:r>
              <a:rPr lang="en-US" sz="1200" dirty="0">
                <a:solidFill>
                  <a:srgbClr val="2E2A25"/>
                </a:solidFill>
                <a:latin typeface="inherit"/>
                <a:hlinkClick r:id="rId20"/>
              </a:rPr>
              <a:t> </a:t>
            </a:r>
            <a:r>
              <a:rPr lang="en-US" sz="1200" dirty="0" err="1">
                <a:solidFill>
                  <a:srgbClr val="2E2A25"/>
                </a:solidFill>
                <a:latin typeface="inherit"/>
                <a:hlinkClick r:id="rId20"/>
              </a:rPr>
              <a:t>Onnes</a:t>
            </a:r>
            <a:r>
              <a:rPr lang="en-US" sz="1200" dirty="0">
                <a:solidFill>
                  <a:srgbClr val="2E2A25"/>
                </a:solidFill>
                <a:latin typeface="inherit"/>
              </a:rPr>
              <a:t> “for his investigations on the properties of matter at low temperatures which led, inter alia, to the production of liquid helium”</a:t>
            </a:r>
            <a:endParaRPr lang="en-US" sz="1200" u="none" strike="noStrike" dirty="0">
              <a:solidFill>
                <a:srgbClr val="2E2A25"/>
              </a:solidFill>
              <a:effectLst/>
              <a:latin typeface="inheri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5842" y="4435737"/>
            <a:ext cx="101943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200" b="1" dirty="0">
                <a:solidFill>
                  <a:srgbClr val="2E2A25"/>
                </a:solidFill>
                <a:latin typeface="inherit"/>
                <a:hlinkClick r:id="rId21"/>
              </a:rPr>
              <a:t>The Nobel Prize in Physics 1991</a:t>
            </a:r>
            <a:endParaRPr lang="en-US" sz="1200" b="1" dirty="0">
              <a:solidFill>
                <a:srgbClr val="2E2A25"/>
              </a:solidFill>
              <a:latin typeface="var(--primary-font)"/>
            </a:endParaRPr>
          </a:p>
          <a:p>
            <a:pPr fontAlgn="base"/>
            <a:r>
              <a:rPr lang="en-US" sz="1200" dirty="0">
                <a:solidFill>
                  <a:srgbClr val="2E2A25"/>
                </a:solidFill>
                <a:latin typeface="inherit"/>
                <a:hlinkClick r:id="rId22"/>
              </a:rPr>
              <a:t>Pierre-Gilles de </a:t>
            </a:r>
            <a:r>
              <a:rPr lang="en-US" sz="1200" dirty="0" err="1">
                <a:solidFill>
                  <a:srgbClr val="2E2A25"/>
                </a:solidFill>
                <a:latin typeface="inherit"/>
                <a:hlinkClick r:id="rId22"/>
              </a:rPr>
              <a:t>Gennes</a:t>
            </a:r>
            <a:r>
              <a:rPr lang="en-US" sz="1200" dirty="0">
                <a:solidFill>
                  <a:srgbClr val="2E2A25"/>
                </a:solidFill>
                <a:latin typeface="inherit"/>
              </a:rPr>
              <a:t> “for discovering that methods developed for studying order phenomena in simple systems can be generalized to more complex forms of matter, in particular to liquid crystals and polymers”</a:t>
            </a:r>
            <a:endParaRPr lang="en-US" sz="1200" u="none" strike="noStrike" dirty="0">
              <a:solidFill>
                <a:srgbClr val="2E2A25"/>
              </a:solidFill>
              <a:effectLst/>
              <a:latin typeface="inheri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15546" y="5895683"/>
            <a:ext cx="105609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200" b="1" dirty="0">
                <a:solidFill>
                  <a:srgbClr val="0000CC"/>
                </a:solidFill>
                <a:latin typeface="inherit"/>
                <a:hlinkClick r:id="rId2"/>
              </a:rPr>
              <a:t>The Nobel Prize in Physics </a:t>
            </a:r>
            <a:r>
              <a:rPr lang="en-US" sz="1200" b="1" u="sng" dirty="0" smtClean="0">
                <a:solidFill>
                  <a:schemeClr val="accent1">
                    <a:lumMod val="75000"/>
                  </a:schemeClr>
                </a:solidFill>
                <a:latin typeface="inherit"/>
                <a:hlinkClick r:id="rId2"/>
              </a:rPr>
              <a:t>2</a:t>
            </a:r>
            <a:r>
              <a:rPr lang="en-US" sz="1200" b="1" u="sng" dirty="0" smtClean="0">
                <a:solidFill>
                  <a:schemeClr val="accent1">
                    <a:lumMod val="75000"/>
                  </a:schemeClr>
                </a:solidFill>
                <a:latin typeface="inherit"/>
              </a:rPr>
              <a:t>0??</a:t>
            </a:r>
          </a:p>
          <a:p>
            <a:pPr fontAlgn="base"/>
            <a:r>
              <a:rPr lang="en-US" sz="1200" b="1" u="sng" dirty="0" smtClean="0">
                <a:solidFill>
                  <a:schemeClr val="accent1">
                    <a:lumMod val="75000"/>
                  </a:schemeClr>
                </a:solidFill>
                <a:latin typeface="inherit"/>
              </a:rPr>
              <a:t>Your name here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74077" y="17578"/>
            <a:ext cx="6759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Nobel Prizes in Superconductivity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92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64769" y="177195"/>
            <a:ext cx="47971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3366"/>
                </a:solidFill>
                <a:latin typeface="Helvetica" panose="020B0604020202020204" pitchFamily="34" charset="0"/>
              </a:rPr>
              <a:t>PHYS 498 SQD</a:t>
            </a:r>
            <a:r>
              <a:rPr lang="en-US" sz="2400" dirty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sz="2400" dirty="0">
                <a:solidFill>
                  <a:srgbClr val="E47211"/>
                </a:solidFill>
                <a:latin typeface="Helvetica" panose="020B0604020202020204" pitchFamily="34" charset="0"/>
              </a:rPr>
              <a:t>Fall 2019</a:t>
            </a:r>
            <a:endParaRPr lang="en-US" sz="2400" dirty="0"/>
          </a:p>
        </p:txBody>
      </p:sp>
      <p:pic>
        <p:nvPicPr>
          <p:cNvPr id="4101" name="Picture 5" descr="University of Illinois at Urbana-Champaign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64" y="197707"/>
            <a:ext cx="306563" cy="44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63147" y="638860"/>
            <a:ext cx="866570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Superconductor Materials and Devices for Quantum Information Science</a:t>
            </a:r>
            <a:endParaRPr lang="en-US" sz="2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88895" y="1217635"/>
            <a:ext cx="8758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Objectives of this course:</a:t>
            </a:r>
          </a:p>
        </p:txBody>
      </p:sp>
      <p:sp>
        <p:nvSpPr>
          <p:cNvPr id="6" name="Rectangle 5"/>
          <p:cNvSpPr/>
          <p:nvPr/>
        </p:nvSpPr>
        <p:spPr>
          <a:xfrm>
            <a:off x="1098445" y="1699578"/>
            <a:ext cx="73428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1.  Tell you about superconductivity – materials, phenomena, and theories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833692" y="2127339"/>
            <a:ext cx="86581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Mostly </a:t>
            </a:r>
            <a:r>
              <a:rPr lang="en-US" i="1" dirty="0" smtClean="0"/>
              <a:t>classic/conventional</a:t>
            </a:r>
            <a:r>
              <a:rPr lang="en-US" dirty="0" smtClean="0"/>
              <a:t> superconductors because:</a:t>
            </a:r>
          </a:p>
          <a:p>
            <a:r>
              <a:rPr lang="en-US" dirty="0" smtClean="0"/>
              <a:t>       (1)  all superconductors can be discussed in terms of classic superconductor properties</a:t>
            </a:r>
          </a:p>
          <a:p>
            <a:r>
              <a:rPr lang="en-US" dirty="0"/>
              <a:t> </a:t>
            </a:r>
            <a:r>
              <a:rPr lang="en-US" dirty="0" smtClean="0"/>
              <a:t>      (2)  most applications use classic superconductors, especially qubit device   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38334" y="4326848"/>
            <a:ext cx="98701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2.  Tell you about superconductor device physics – based on tunneling and the Josephson effect 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38334" y="4937120"/>
            <a:ext cx="98701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3.  Tell you about the important role that superconductors play in quantum information science for quantum sensing and quantum computation as (probably) the leading technology for qubits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38334" y="5790550"/>
            <a:ext cx="98701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4.  Tell you (a little) about the emerging field of topological superconductors and topologically-protected quantum computing based on Majorana fermion states (because many people at UIUC do this, like </a:t>
            </a:r>
            <a:r>
              <a:rPr lang="en-US" dirty="0"/>
              <a:t>me 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901425" y="3178296"/>
            <a:ext cx="122453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But we will also talk a little about </a:t>
            </a:r>
            <a:r>
              <a:rPr lang="en-US" i="1" dirty="0" smtClean="0"/>
              <a:t>unconventional</a:t>
            </a:r>
            <a:r>
              <a:rPr lang="en-US" dirty="0" smtClean="0"/>
              <a:t> superconductors because:</a:t>
            </a:r>
          </a:p>
          <a:p>
            <a:r>
              <a:rPr lang="en-US" dirty="0" smtClean="0"/>
              <a:t>      (1)  they are an exciting development in the field and many mysteries still remain</a:t>
            </a:r>
          </a:p>
          <a:p>
            <a:r>
              <a:rPr lang="en-US" dirty="0"/>
              <a:t> </a:t>
            </a:r>
            <a:r>
              <a:rPr lang="en-US" dirty="0" smtClean="0"/>
              <a:t>     (2)   superconductor devices play a key role in understanding some of their exotic properties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52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4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64769" y="177195"/>
            <a:ext cx="47971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3366"/>
                </a:solidFill>
                <a:latin typeface="Helvetica" panose="020B0604020202020204" pitchFamily="34" charset="0"/>
              </a:rPr>
              <a:t>PHYS 498 SQD</a:t>
            </a:r>
            <a:r>
              <a:rPr lang="en-US" sz="2400" dirty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sz="2400" dirty="0">
                <a:solidFill>
                  <a:srgbClr val="E47211"/>
                </a:solidFill>
                <a:latin typeface="Helvetica" panose="020B0604020202020204" pitchFamily="34" charset="0"/>
              </a:rPr>
              <a:t>Fall 2019</a:t>
            </a:r>
            <a:endParaRPr lang="en-US" sz="2400" dirty="0"/>
          </a:p>
        </p:txBody>
      </p:sp>
      <p:pic>
        <p:nvPicPr>
          <p:cNvPr id="4101" name="Picture 5" descr="University of Illinois at Urbana-Champaign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64" y="197707"/>
            <a:ext cx="306563" cy="44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63147" y="638860"/>
            <a:ext cx="866570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Superconductor Materials and Devices for Quantum Information Science</a:t>
            </a:r>
            <a:endParaRPr lang="en-US" sz="2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01252" y="1411223"/>
            <a:ext cx="8758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Relevance to Quantum Information Science: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45164" y="2012184"/>
            <a:ext cx="972283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 smtClean="0"/>
              <a:t>There is probably no area hotter in science than quantum information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Recent discoveries and progress have made people worldwide aware of the potential of quantum mechanics for advanced detectors and quantum computing</a:t>
            </a:r>
            <a:endParaRPr lang="en-US" dirty="0"/>
          </a:p>
          <a:p>
            <a:pPr>
              <a:spcAft>
                <a:spcPts val="1200"/>
              </a:spcAft>
            </a:pPr>
            <a:r>
              <a:rPr lang="en-US" dirty="0" smtClean="0"/>
              <a:t>There are significant investments by countries, industries, and universities (including ours) in this area:</a:t>
            </a:r>
          </a:p>
          <a:p>
            <a:r>
              <a:rPr lang="en-US" dirty="0" smtClean="0"/>
              <a:t>UIUC has launched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IQUIST = Illinois Quantum Information Science and Technology Center</a:t>
            </a:r>
            <a:r>
              <a:rPr lang="en-US" dirty="0" smtClean="0"/>
              <a:t>, and created </a:t>
            </a:r>
            <a:r>
              <a:rPr lang="en-US" b="1" dirty="0" smtClean="0">
                <a:solidFill>
                  <a:srgbClr val="003399"/>
                </a:solidFill>
              </a:rPr>
              <a:t>CQE = Chicago Quantum Exchange</a:t>
            </a:r>
            <a:r>
              <a:rPr lang="en-US" dirty="0" smtClean="0"/>
              <a:t>, a consortium of partners in and near Chicago,</a:t>
            </a:r>
          </a:p>
          <a:p>
            <a:pPr>
              <a:spcAft>
                <a:spcPts val="1200"/>
              </a:spcAft>
            </a:pPr>
            <a:r>
              <a:rPr lang="en-US" b="1" dirty="0" smtClean="0">
                <a:solidFill>
                  <a:srgbClr val="003399"/>
                </a:solidFill>
              </a:rPr>
              <a:t> </a:t>
            </a:r>
            <a:r>
              <a:rPr lang="en-US" dirty="0" smtClean="0"/>
              <a:t>to promote activity in QIS, including encouraging training of students in QIS via courses like this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91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TextBox 20"/>
          <p:cNvSpPr txBox="1">
            <a:spLocks noChangeArrowheads="1"/>
          </p:cNvSpPr>
          <p:nvPr/>
        </p:nvSpPr>
        <p:spPr bwMode="auto">
          <a:xfrm>
            <a:off x="-363538" y="1735138"/>
            <a:ext cx="185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2050" name="Group 1"/>
          <p:cNvGrpSpPr>
            <a:grpSpLocks/>
          </p:cNvGrpSpPr>
          <p:nvPr/>
        </p:nvGrpSpPr>
        <p:grpSpPr bwMode="auto">
          <a:xfrm>
            <a:off x="19049" y="6210473"/>
            <a:ext cx="12192001" cy="674688"/>
            <a:chOff x="-11791" y="6172200"/>
            <a:chExt cx="12192000" cy="67446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F547CDC-F172-B74A-ADA7-4752C82579A6}"/>
                </a:ext>
              </a:extLst>
            </p:cNvPr>
            <p:cNvSpPr/>
            <p:nvPr/>
          </p:nvSpPr>
          <p:spPr>
            <a:xfrm>
              <a:off x="-11791" y="6172200"/>
              <a:ext cx="12192000" cy="67446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2054" name="Picture 1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3292" y="6342399"/>
              <a:ext cx="1714878" cy="310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" name="Picture 1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0161" y="6251763"/>
              <a:ext cx="1568312" cy="543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" name="Picture 1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895" y="6344367"/>
              <a:ext cx="1642447" cy="330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7" name="Picture 1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85346" y="6359765"/>
              <a:ext cx="1707820" cy="287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8" name="Rectangle 15"/>
            <p:cNvSpPr>
              <a:spLocks noChangeArrowheads="1"/>
            </p:cNvSpPr>
            <p:nvPr/>
          </p:nvSpPr>
          <p:spPr bwMode="auto">
            <a:xfrm>
              <a:off x="182378" y="6323550"/>
              <a:ext cx="437171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2000" b="1" dirty="0">
                  <a:solidFill>
                    <a:schemeClr val="bg1"/>
                  </a:solidFill>
                  <a:latin typeface="Helvetica" panose="020B0604020202020204" pitchFamily="34" charset="0"/>
                </a:rPr>
                <a:t>Chicago Quantum Exchange</a:t>
              </a:r>
              <a:endParaRPr lang="en-US" altLang="en-US" sz="20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86AC9CA-7672-C24D-B437-73ED4AC6ACC9}"/>
              </a:ext>
            </a:extLst>
          </p:cNvPr>
          <p:cNvCxnSpPr/>
          <p:nvPr/>
        </p:nvCxnSpPr>
        <p:spPr>
          <a:xfrm>
            <a:off x="317500" y="701147"/>
            <a:ext cx="11557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12897" y="934193"/>
            <a:ext cx="7878233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Interdisciplinary center to promote QIS research and education at UIUC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$15M Investment over 5 years by the campus and College of Engineering for:</a:t>
            </a:r>
          </a:p>
          <a:p>
            <a:pPr marL="538163" lvl="1" indent="-271463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faculty hiring (8-10 positions in Physics, ECE, CS, etc.)</a:t>
            </a:r>
          </a:p>
          <a:p>
            <a:pPr marL="538163" lvl="1" indent="-271463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infrastructure development --- space remodeling and research </a:t>
            </a:r>
            <a:r>
              <a:rPr lang="en-US" sz="16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facitlities</a:t>
            </a:r>
            <a:endParaRPr lang="en-US" sz="16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8163" lvl="1" indent="-271463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technical staff for film growth, device fabrication, measurement engineering </a:t>
            </a:r>
          </a:p>
          <a:p>
            <a:pPr marL="538163" lvl="1" indent="-271463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educational programs   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Leverages UIUC traditional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strengths in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condensed matter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physics,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engineering, materials science,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computer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centerpiece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a heterogeneous quantum processor testbed based on networking multiple-qubit platforms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traps, superconducting qubits, etc.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IQUIST is the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point-of-contact for interactions with other institutions, funding agencies,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foundations, and industry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IQUIST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participate in collaborations and proposals with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Chicago Quantum Exchange (CQE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all of its academic, national lab, and industrial partners 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IQUIST will engage with the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Polsky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Center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(Hyde Park) and Discovery Partners Institute (Chicago)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increase the impact of our research and educational programs,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opportunities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build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interactions with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industry 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658102" y="129892"/>
            <a:ext cx="79877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Illinois Quantum Information Science and Technology Center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334" y="121634"/>
            <a:ext cx="391568" cy="51450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85824" y="68337"/>
            <a:ext cx="1766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84A27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IQUIST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   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135464" y="149238"/>
            <a:ext cx="87390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Illinois Quantum Information Science and Technology Center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0258" y="4287008"/>
            <a:ext cx="1959677" cy="14539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/>
          <a:srcRect l="22156" t="15239" r="10569"/>
          <a:stretch/>
        </p:blipFill>
        <p:spPr>
          <a:xfrm>
            <a:off x="8361701" y="4287009"/>
            <a:ext cx="1609837" cy="148298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247860" y="2678582"/>
            <a:ext cx="3750734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Participants:  25 members and 15 affiliates from 6 academic departments</a:t>
            </a:r>
          </a:p>
          <a:p>
            <a:pPr>
              <a:spcAft>
                <a:spcPts val="600"/>
              </a:spcAft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Director:  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Paul Kwiat</a:t>
            </a:r>
          </a:p>
          <a:p>
            <a:pPr>
              <a:spcAft>
                <a:spcPts val="600"/>
              </a:spcAft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Associate Directors:  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Brian DeMarco 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Dale Van Harlingen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77963" y="750977"/>
            <a:ext cx="3496537" cy="16783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90194" y="5781674"/>
            <a:ext cx="17528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Polsky</a:t>
            </a:r>
            <a:r>
              <a:rPr lang="en-US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/Wexford Center</a:t>
            </a:r>
            <a:endParaRPr lang="en-US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090258" y="5781674"/>
            <a:ext cx="20633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Discovery Partners Institute</a:t>
            </a:r>
            <a:endParaRPr lang="en-US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52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4516764" y="-4191"/>
            <a:ext cx="2833437" cy="50699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 smtClean="0">
                <a:solidFill>
                  <a:srgbClr val="13294B"/>
                </a:solidFill>
                <a:latin typeface="Bookman Old Style" panose="02050604050505020204" pitchFamily="18" charset="0"/>
                <a:ea typeface="Georgia" charset="0"/>
                <a:cs typeface="Georgia" charset="0"/>
              </a:rPr>
              <a:t>IQUIST </a:t>
            </a:r>
            <a:r>
              <a:rPr lang="en-US" sz="2000" b="1" dirty="0" smtClean="0">
                <a:solidFill>
                  <a:srgbClr val="13294B"/>
                </a:solidFill>
                <a:latin typeface="+mn-lt"/>
                <a:ea typeface="Georgia" charset="0"/>
                <a:cs typeface="Georgia" charset="0"/>
              </a:rPr>
              <a:t>participants</a:t>
            </a:r>
            <a:endParaRPr lang="en-US" sz="2000" b="1" dirty="0">
              <a:solidFill>
                <a:srgbClr val="13294B"/>
              </a:solidFill>
              <a:latin typeface="+mn-lt"/>
              <a:ea typeface="Georgia" charset="0"/>
              <a:cs typeface="Georgia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56652" y="2808819"/>
            <a:ext cx="1701589" cy="294641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b="1" dirty="0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Alexey Bezryadin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David </a:t>
            </a:r>
            <a:r>
              <a:rPr lang="en-US" sz="1600" b="1" dirty="0" err="1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Ceperley</a:t>
            </a:r>
            <a:endParaRPr lang="en-US" sz="1600" b="1" dirty="0" smtClean="0">
              <a:solidFill>
                <a:srgbClr val="13294B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Barry Bradlyn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Bryan Clark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Brian DeMarco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Jim Eckstein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Aida </a:t>
            </a:r>
            <a:r>
              <a:rPr lang="en-US" sz="1600" b="1" dirty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El-</a:t>
            </a:r>
            <a:r>
              <a:rPr lang="en-US" sz="1600" b="1" dirty="0" err="1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Khadra</a:t>
            </a:r>
            <a:endParaRPr lang="en-US" sz="1600" b="1" dirty="0">
              <a:solidFill>
                <a:srgbClr val="13294B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Tom Faulkner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Eduardo </a:t>
            </a:r>
            <a:r>
              <a:rPr lang="en-US" sz="1600" b="1" dirty="0" err="1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Fradkin</a:t>
            </a:r>
            <a:endParaRPr lang="en-US" sz="1600" b="1" dirty="0" smtClean="0">
              <a:solidFill>
                <a:srgbClr val="13294B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Bryce Gadway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Taylor </a:t>
            </a:r>
            <a:r>
              <a:rPr lang="en-US" sz="1600" b="1" dirty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Hughes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Yoni </a:t>
            </a:r>
            <a:r>
              <a:rPr lang="en-US" sz="1600" b="1" dirty="0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Kahn</a:t>
            </a:r>
            <a:endParaRPr lang="en-US" sz="1600" b="1" dirty="0">
              <a:solidFill>
                <a:srgbClr val="13294B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49582" y="2589611"/>
            <a:ext cx="163395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u="sng" dirty="0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CS</a:t>
            </a:r>
            <a:r>
              <a:rPr lang="en-US" sz="1600" dirty="0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(2</a:t>
            </a:r>
            <a:r>
              <a:rPr lang="en-US" sz="1600" dirty="0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  <a:endParaRPr lang="en-US" sz="1600" dirty="0">
              <a:solidFill>
                <a:srgbClr val="13294B"/>
              </a:solidFill>
              <a:latin typeface="Calibri" charset="0"/>
              <a:ea typeface="Calibri" charset="0"/>
              <a:cs typeface="Calibri" charset="0"/>
            </a:endParaRPr>
          </a:p>
          <a:p>
            <a:pPr lvl="0"/>
            <a:r>
              <a:rPr lang="en-US" sz="1600" b="1" dirty="0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Roy Campbell</a:t>
            </a:r>
            <a:endParaRPr lang="en-US" sz="1600" b="1" dirty="0">
              <a:solidFill>
                <a:srgbClr val="13294B"/>
              </a:solidFill>
              <a:latin typeface="Calibri" charset="0"/>
              <a:ea typeface="Calibri" charset="0"/>
              <a:cs typeface="Calibri" charset="0"/>
            </a:endParaRPr>
          </a:p>
          <a:p>
            <a:pPr lvl="0"/>
            <a:r>
              <a:rPr lang="en-US" sz="1600" b="1" dirty="0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Edgar Solomonik</a:t>
            </a:r>
          </a:p>
          <a:p>
            <a:pPr lvl="0"/>
            <a:endParaRPr lang="en-US" sz="1600" dirty="0">
              <a:solidFill>
                <a:srgbClr val="13294B"/>
              </a:solidFill>
              <a:latin typeface="Calibri" charset="0"/>
              <a:ea typeface="Calibri" charset="0"/>
              <a:cs typeface="Calibri" charset="0"/>
            </a:endParaRPr>
          </a:p>
          <a:p>
            <a:pPr lvl="0"/>
            <a:r>
              <a:rPr lang="en-US" sz="1600" u="sng" dirty="0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MechSE</a:t>
            </a:r>
            <a:r>
              <a:rPr lang="en-US" sz="1600" dirty="0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 (1) </a:t>
            </a:r>
          </a:p>
          <a:p>
            <a:pPr lvl="0"/>
            <a:r>
              <a:rPr lang="en-US" sz="1600" b="1" dirty="0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Gaurav </a:t>
            </a:r>
            <a:r>
              <a:rPr lang="en-US" sz="1600" b="1" dirty="0" err="1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Bahl</a:t>
            </a:r>
            <a:endParaRPr lang="en-US" sz="1600" b="1" dirty="0" smtClean="0">
              <a:solidFill>
                <a:srgbClr val="13294B"/>
              </a:solidFill>
              <a:latin typeface="Calibri" charset="0"/>
              <a:ea typeface="Calibri" charset="0"/>
              <a:cs typeface="Calibri" charset="0"/>
            </a:endParaRPr>
          </a:p>
          <a:p>
            <a:pPr lvl="0"/>
            <a:endParaRPr lang="en-US" sz="1600" dirty="0" smtClean="0">
              <a:solidFill>
                <a:srgbClr val="13294B"/>
              </a:solidFill>
              <a:latin typeface="Calibri" charset="0"/>
              <a:ea typeface="Calibri" charset="0"/>
              <a:cs typeface="Calibri" charset="0"/>
            </a:endParaRPr>
          </a:p>
          <a:p>
            <a:pPr lvl="0"/>
            <a:r>
              <a:rPr lang="en-US" sz="1600" u="sng" dirty="0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Math</a:t>
            </a:r>
            <a:r>
              <a:rPr lang="en-US" sz="1600" dirty="0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dirty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(1</a:t>
            </a:r>
            <a:r>
              <a:rPr lang="en-US" sz="1600" dirty="0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)  </a:t>
            </a:r>
          </a:p>
          <a:p>
            <a:pPr lvl="0"/>
            <a:r>
              <a:rPr lang="en-US" sz="1600" b="1" dirty="0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Marius Junge</a:t>
            </a:r>
          </a:p>
          <a:p>
            <a:pPr lvl="0"/>
            <a:endParaRPr lang="en-US" sz="1600" b="1" dirty="0">
              <a:solidFill>
                <a:srgbClr val="13294B"/>
              </a:solidFill>
              <a:latin typeface="Calibri" charset="0"/>
              <a:ea typeface="Calibri" charset="0"/>
              <a:cs typeface="Calibri" charset="0"/>
            </a:endParaRPr>
          </a:p>
          <a:p>
            <a:pPr lvl="0"/>
            <a:r>
              <a:rPr lang="en-US" sz="1600" u="sng" dirty="0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Philosophy</a:t>
            </a:r>
            <a:r>
              <a:rPr lang="en-US" sz="1600" dirty="0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 (1)</a:t>
            </a:r>
          </a:p>
          <a:p>
            <a:pPr lvl="0"/>
            <a:r>
              <a:rPr lang="en-US" sz="1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Kohei</a:t>
            </a: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Kishida</a:t>
            </a:r>
            <a:endParaRPr lang="en-US" sz="1600" b="1" dirty="0" smtClean="0">
              <a:solidFill>
                <a:srgbClr val="13294B"/>
              </a:solidFill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  <a:p>
            <a:pPr lvl="0"/>
            <a:endParaRPr lang="en-US" sz="1600" b="1" dirty="0">
              <a:solidFill>
                <a:srgbClr val="13294B"/>
              </a:solidFill>
              <a:latin typeface="Calibri" charset="0"/>
              <a:ea typeface="Calibri" charset="0"/>
              <a:cs typeface="Calibri" charset="0"/>
            </a:endParaRPr>
          </a:p>
          <a:p>
            <a:pPr lvl="0"/>
            <a:endParaRPr lang="en-US" sz="1600" b="1" dirty="0" smtClean="0">
              <a:solidFill>
                <a:srgbClr val="13294B"/>
              </a:solidFill>
              <a:latin typeface="Calibri" charset="0"/>
              <a:ea typeface="Calibri" charset="0"/>
              <a:cs typeface="Calibri" charset="0"/>
            </a:endParaRPr>
          </a:p>
          <a:p>
            <a:pPr lvl="0"/>
            <a:endParaRPr lang="en-US" sz="1600" dirty="0" smtClean="0">
              <a:solidFill>
                <a:srgbClr val="13294B"/>
              </a:solidFill>
              <a:latin typeface="Calibri" charset="0"/>
              <a:ea typeface="Calibri" charset="0"/>
              <a:cs typeface="Calibri" charset="0"/>
            </a:endParaRPr>
          </a:p>
          <a:p>
            <a:pPr lvl="0"/>
            <a:endParaRPr lang="en-US" sz="1600" dirty="0">
              <a:solidFill>
                <a:srgbClr val="13294B"/>
              </a:solidFill>
              <a:latin typeface="Calibri" charset="0"/>
              <a:ea typeface="Calibri" charset="0"/>
              <a:cs typeface="Calibri" charset="0"/>
            </a:endParaRPr>
          </a:p>
          <a:p>
            <a:pPr lvl="0"/>
            <a:endParaRPr lang="en-US" sz="1600" dirty="0">
              <a:solidFill>
                <a:srgbClr val="13294B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166781"/>
            <a:ext cx="12192000" cy="688477"/>
          </a:xfrm>
          <a:prstGeom prst="rect">
            <a:avLst/>
          </a:prstGeom>
          <a:solidFill>
            <a:srgbClr val="0F1E3A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792" y="6238154"/>
            <a:ext cx="391568" cy="51450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10450" y="6229436"/>
            <a:ext cx="1764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E84A27"/>
                </a:solidFill>
                <a:latin typeface="Bookman Old Style" panose="02050604050505020204" pitchFamily="18" charset="0"/>
              </a:rPr>
              <a:t> IQUIST</a:t>
            </a:r>
            <a:endParaRPr lang="en-US" sz="2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85511" y="6302905"/>
            <a:ext cx="82048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Illinois Quantum Information Science and Technology Center</a:t>
            </a:r>
            <a:endParaRPr lang="en-US" sz="2000" dirty="0"/>
          </a:p>
        </p:txBody>
      </p:sp>
      <p:sp>
        <p:nvSpPr>
          <p:cNvPr id="2" name="Rectangle 1"/>
          <p:cNvSpPr/>
          <p:nvPr/>
        </p:nvSpPr>
        <p:spPr>
          <a:xfrm>
            <a:off x="7018249" y="3301696"/>
            <a:ext cx="17003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u="sng" dirty="0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Physics (5)</a:t>
            </a:r>
            <a:r>
              <a:rPr lang="en-US" sz="1600" dirty="0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</a:p>
          <a:p>
            <a:pPr lvl="0"/>
            <a:r>
              <a:rPr lang="en-US" sz="1600" b="1" dirty="0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Doug Beck</a:t>
            </a:r>
          </a:p>
          <a:p>
            <a:pPr lvl="0"/>
            <a:r>
              <a:rPr lang="en-US" sz="1600" b="1" dirty="0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Patrick Draper</a:t>
            </a:r>
          </a:p>
          <a:p>
            <a:pPr lvl="0"/>
            <a:r>
              <a:rPr lang="en-US" sz="1600" b="1" dirty="0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Philip Phillips </a:t>
            </a:r>
          </a:p>
          <a:p>
            <a:pPr lvl="0"/>
            <a:r>
              <a:rPr lang="en-US" sz="1600" b="1" dirty="0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Mike Stone </a:t>
            </a:r>
          </a:p>
          <a:p>
            <a:pPr lvl="0"/>
            <a:r>
              <a:rPr lang="en-US" sz="1600" b="1" dirty="0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Lucas Wagner</a:t>
            </a:r>
            <a:endParaRPr lang="en-US" sz="1600" b="1" dirty="0">
              <a:solidFill>
                <a:srgbClr val="13294B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1997" y="774342"/>
            <a:ext cx="5841764" cy="1192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b="1" dirty="0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Paul Kwiat </a:t>
            </a:r>
            <a:r>
              <a:rPr lang="en-US" sz="1600" dirty="0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--- Director</a:t>
            </a:r>
          </a:p>
          <a:p>
            <a:pPr>
              <a:spcAft>
                <a:spcPts val="300"/>
              </a:spcAft>
            </a:pPr>
            <a:r>
              <a:rPr lang="en-US" sz="1600" b="1" dirty="0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Dale Van Harlingen</a:t>
            </a:r>
            <a:r>
              <a:rPr lang="en-US" sz="1600" dirty="0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 --- Executive Associate Director</a:t>
            </a:r>
          </a:p>
          <a:p>
            <a:pPr>
              <a:spcAft>
                <a:spcPts val="300"/>
              </a:spcAft>
            </a:pPr>
            <a:r>
              <a:rPr lang="en-US" sz="1600" b="1" dirty="0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Brian DeMarco</a:t>
            </a:r>
            <a:r>
              <a:rPr lang="en-US" sz="1600" dirty="0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 --- </a:t>
            </a:r>
            <a:r>
              <a:rPr lang="en-US" sz="1600" dirty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Associate </a:t>
            </a:r>
            <a:r>
              <a:rPr lang="en-US" sz="1600" dirty="0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Director for Educational Programs</a:t>
            </a:r>
            <a:endParaRPr lang="en-US" sz="1600" dirty="0">
              <a:solidFill>
                <a:srgbClr val="13294B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spcAft>
                <a:spcPts val="300"/>
              </a:spcAft>
            </a:pPr>
            <a:r>
              <a:rPr lang="en-US" sz="1600" b="1" dirty="0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TBD </a:t>
            </a:r>
            <a:r>
              <a:rPr lang="en-US" sz="1600" dirty="0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--- Managing Director</a:t>
            </a:r>
            <a:endParaRPr lang="en-US" sz="1600" dirty="0">
              <a:solidFill>
                <a:srgbClr val="13294B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85294" y="537365"/>
            <a:ext cx="7096492" cy="50699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800" b="1" dirty="0" smtClean="0">
              <a:solidFill>
                <a:srgbClr val="C00000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52679" y="404223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IQUIST Leaders</a:t>
            </a:r>
            <a:endParaRPr lang="en-US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95876" y="430884"/>
            <a:ext cx="3886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Scientific Advisory Committee</a:t>
            </a:r>
            <a:endParaRPr lang="en-US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051289" y="869342"/>
            <a:ext cx="3958200" cy="1192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b="1" dirty="0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Roy </a:t>
            </a:r>
            <a:r>
              <a:rPr lang="en-US" sz="1600" b="1" dirty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Campbell</a:t>
            </a:r>
            <a:r>
              <a:rPr lang="en-US" sz="1600" dirty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1600" dirty="0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en-US" sz="1600" b="1" dirty="0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Paul </a:t>
            </a:r>
            <a:r>
              <a:rPr lang="en-US" sz="1600" b="1" dirty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Kwiat</a:t>
            </a:r>
            <a:r>
              <a:rPr lang="en-US" sz="1600" dirty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>
              <a:spcAft>
                <a:spcPts val="300"/>
              </a:spcAft>
            </a:pPr>
            <a:r>
              <a:rPr lang="en-US" sz="1600" b="1" dirty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Eric </a:t>
            </a:r>
            <a:r>
              <a:rPr lang="en-US" sz="1600" b="1" dirty="0" err="1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Chitambar</a:t>
            </a:r>
            <a:r>
              <a:rPr lang="en-US" sz="1600" b="1" dirty="0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		Virginia </a:t>
            </a:r>
            <a:r>
              <a:rPr lang="en-US" sz="1600" b="1" dirty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Lorenz</a:t>
            </a:r>
          </a:p>
          <a:p>
            <a:pPr>
              <a:spcAft>
                <a:spcPts val="300"/>
              </a:spcAft>
            </a:pPr>
            <a:r>
              <a:rPr lang="en-US" sz="1600" b="1" dirty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Bryan </a:t>
            </a:r>
            <a:r>
              <a:rPr lang="en-US" sz="1600" b="1" dirty="0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Clark		</a:t>
            </a:r>
            <a:r>
              <a:rPr lang="en-US" sz="1600" b="1" dirty="0" err="1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Vidya</a:t>
            </a:r>
            <a:r>
              <a:rPr lang="en-US" sz="1600" b="1" dirty="0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b="1" dirty="0" err="1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Madhavan</a:t>
            </a:r>
            <a:r>
              <a:rPr lang="en-US" sz="1600" dirty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 	</a:t>
            </a:r>
          </a:p>
          <a:p>
            <a:pPr>
              <a:spcAft>
                <a:spcPts val="300"/>
              </a:spcAft>
            </a:pPr>
            <a:r>
              <a:rPr lang="en-US" sz="1600" b="1" dirty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Brian </a:t>
            </a:r>
            <a:r>
              <a:rPr lang="en-US" sz="1600" b="1" dirty="0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DeMarco		Dale Van Harlingen</a:t>
            </a:r>
            <a:endParaRPr lang="en-US" sz="16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265406" y="2151455"/>
            <a:ext cx="3760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Members (28) --- active in QIS</a:t>
            </a:r>
            <a:endParaRPr lang="en-US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204028" y="2556276"/>
            <a:ext cx="219260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Paul </a:t>
            </a:r>
            <a:r>
              <a:rPr lang="en-US" sz="1600" b="1" dirty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Kwiat</a:t>
            </a:r>
          </a:p>
          <a:p>
            <a:r>
              <a:rPr lang="en-US" sz="1600" b="1" dirty="0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Tony </a:t>
            </a:r>
            <a:r>
              <a:rPr lang="en-US" sz="1600" b="1" dirty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Leggett</a:t>
            </a:r>
          </a:p>
          <a:p>
            <a:r>
              <a:rPr lang="en-US" sz="1600" b="1" dirty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Virginia Lorenz</a:t>
            </a:r>
          </a:p>
          <a:p>
            <a:r>
              <a:rPr lang="en-US" sz="1600" b="1" dirty="0" err="1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Vidya</a:t>
            </a:r>
            <a:r>
              <a:rPr lang="en-US" sz="1600" b="1" dirty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b="1" dirty="0" err="1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Madhavan</a:t>
            </a:r>
            <a:endParaRPr lang="en-US" sz="1600" b="1" dirty="0">
              <a:solidFill>
                <a:srgbClr val="13294B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600" b="1" dirty="0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Fahad Mahmood</a:t>
            </a:r>
          </a:p>
          <a:p>
            <a:r>
              <a:rPr lang="en-US" sz="1600" b="1" dirty="0" err="1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Nadya</a:t>
            </a:r>
            <a:r>
              <a:rPr lang="en-US" sz="1600" b="1" dirty="0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b="1" dirty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Mason</a:t>
            </a:r>
          </a:p>
          <a:p>
            <a:r>
              <a:rPr lang="en-US" sz="1600" b="1" dirty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Dale Van Harlingen </a:t>
            </a:r>
          </a:p>
          <a:p>
            <a:r>
              <a:rPr lang="en-US" sz="1600" b="1" dirty="0" err="1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Smitha</a:t>
            </a:r>
            <a:r>
              <a:rPr lang="en-US" sz="1600" b="1" dirty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b="1" dirty="0" err="1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Vishveshwara</a:t>
            </a:r>
            <a:endParaRPr lang="en-US" sz="1600" b="1" dirty="0">
              <a:solidFill>
                <a:srgbClr val="13294B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46784" y="2917739"/>
            <a:ext cx="426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Affiliates (14) --- interested in QIS</a:t>
            </a:r>
            <a:endParaRPr lang="en-US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149531" y="3349079"/>
            <a:ext cx="24476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u="sng" dirty="0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ECE (4)</a:t>
            </a:r>
            <a:r>
              <a:rPr lang="en-US" sz="1600" dirty="0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endParaRPr lang="en-US" sz="1600" dirty="0">
              <a:solidFill>
                <a:srgbClr val="13294B"/>
              </a:solidFill>
              <a:latin typeface="Calibri" charset="0"/>
              <a:ea typeface="Calibri" charset="0"/>
              <a:cs typeface="Calibri" charset="0"/>
            </a:endParaRPr>
          </a:p>
          <a:p>
            <a:pPr lvl="0"/>
            <a:r>
              <a:rPr lang="en-US" sz="1600" b="1" dirty="0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Kent </a:t>
            </a:r>
            <a:r>
              <a:rPr lang="en-US" sz="1600" b="1" dirty="0" err="1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Choquette</a:t>
            </a:r>
            <a:r>
              <a:rPr lang="en-US" sz="1600" b="1" dirty="0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en-US" sz="1600" b="1" dirty="0">
              <a:solidFill>
                <a:srgbClr val="13294B"/>
              </a:solidFill>
              <a:latin typeface="Calibri" charset="0"/>
              <a:ea typeface="Calibri" charset="0"/>
              <a:cs typeface="Calibri" charset="0"/>
            </a:endParaRPr>
          </a:p>
          <a:p>
            <a:pPr lvl="0"/>
            <a:r>
              <a:rPr lang="en-US" sz="1600" b="1" dirty="0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John-Pierre </a:t>
            </a:r>
            <a:r>
              <a:rPr lang="en-US" sz="1600" b="1" dirty="0" err="1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Leburton</a:t>
            </a:r>
            <a:endParaRPr lang="en-US" sz="1600" b="1" dirty="0">
              <a:solidFill>
                <a:srgbClr val="13294B"/>
              </a:solidFill>
              <a:latin typeface="Calibri" charset="0"/>
              <a:ea typeface="Calibri" charset="0"/>
              <a:cs typeface="Calibri" charset="0"/>
            </a:endParaRPr>
          </a:p>
          <a:p>
            <a:pPr lvl="0"/>
            <a:r>
              <a:rPr lang="en-US" sz="1600" b="1" dirty="0" err="1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Olgica</a:t>
            </a:r>
            <a:r>
              <a:rPr lang="en-US" sz="1600" b="1" dirty="0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b="1" dirty="0" err="1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Milenkovic</a:t>
            </a:r>
            <a:r>
              <a:rPr lang="en-US" sz="1600" b="1" dirty="0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en-US" sz="1600" b="1" dirty="0">
              <a:solidFill>
                <a:srgbClr val="13294B"/>
              </a:solidFill>
              <a:latin typeface="Calibri" charset="0"/>
              <a:ea typeface="Calibri" charset="0"/>
              <a:cs typeface="Calibri" charset="0"/>
            </a:endParaRPr>
          </a:p>
          <a:p>
            <a:pPr lvl="0"/>
            <a:r>
              <a:rPr lang="en-US" sz="1600" b="1" dirty="0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Maxim </a:t>
            </a:r>
            <a:r>
              <a:rPr lang="en-US" sz="1600" b="1" dirty="0" err="1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Raginsky</a:t>
            </a:r>
            <a:r>
              <a:rPr lang="en-US" sz="1600" b="1" dirty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149531" y="4752321"/>
            <a:ext cx="18096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en-US" sz="1600" u="sng" dirty="0" err="1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MatSE</a:t>
            </a:r>
            <a:r>
              <a:rPr lang="en-US" sz="1600" u="sng" dirty="0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 (3)</a:t>
            </a:r>
            <a:r>
              <a:rPr lang="en-US" sz="1600" dirty="0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endParaRPr lang="en-US" sz="1600" dirty="0">
              <a:solidFill>
                <a:srgbClr val="13294B"/>
              </a:solidFill>
              <a:latin typeface="Calibri" charset="0"/>
              <a:ea typeface="Calibri" charset="0"/>
              <a:cs typeface="Calibri" charset="0"/>
            </a:endParaRPr>
          </a:p>
          <a:p>
            <a:pPr lvl="0"/>
            <a:r>
              <a:rPr lang="en-US" sz="1600" b="1" dirty="0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David Cahill </a:t>
            </a:r>
          </a:p>
          <a:p>
            <a:pPr lvl="0"/>
            <a:r>
              <a:rPr lang="en-US" sz="1600" b="1" dirty="0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Axel Hoffman</a:t>
            </a:r>
          </a:p>
          <a:p>
            <a:pPr lvl="0"/>
            <a:r>
              <a:rPr lang="en-US" sz="1600" b="1" dirty="0" smtClean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Dan </a:t>
            </a:r>
            <a:r>
              <a:rPr lang="en-US" sz="1600" b="1" dirty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Shoemaker</a:t>
            </a:r>
            <a:endParaRPr lang="en-US" sz="1600" b="1" dirty="0"/>
          </a:p>
        </p:txBody>
      </p:sp>
      <p:sp>
        <p:nvSpPr>
          <p:cNvPr id="5" name="Rectangle 4"/>
          <p:cNvSpPr/>
          <p:nvPr/>
        </p:nvSpPr>
        <p:spPr>
          <a:xfrm>
            <a:off x="400997" y="2536656"/>
            <a:ext cx="12048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u="sng" dirty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Physics</a:t>
            </a:r>
            <a:r>
              <a:rPr lang="en-US" sz="1600" dirty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 (20) </a:t>
            </a:r>
          </a:p>
        </p:txBody>
      </p:sp>
      <p:sp>
        <p:nvSpPr>
          <p:cNvPr id="6" name="Rectangle 5"/>
          <p:cNvSpPr/>
          <p:nvPr/>
        </p:nvSpPr>
        <p:spPr>
          <a:xfrm>
            <a:off x="7042622" y="4963949"/>
            <a:ext cx="17420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en-US" sz="1600" u="sng" dirty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CS (2)</a:t>
            </a:r>
            <a:r>
              <a:rPr lang="en-US" sz="1600" dirty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</a:p>
          <a:p>
            <a:pPr lvl="0"/>
            <a:r>
              <a:rPr lang="en-US" sz="1600" b="1" dirty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Gul Agha </a:t>
            </a:r>
          </a:p>
          <a:p>
            <a:pPr lvl="0"/>
            <a:r>
              <a:rPr lang="en-US" sz="1600" b="1" dirty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Michael Forbes</a:t>
            </a:r>
          </a:p>
        </p:txBody>
      </p:sp>
      <p:sp>
        <p:nvSpPr>
          <p:cNvPr id="8" name="Rectangle 7"/>
          <p:cNvSpPr/>
          <p:nvPr/>
        </p:nvSpPr>
        <p:spPr>
          <a:xfrm>
            <a:off x="2235341" y="4752321"/>
            <a:ext cx="18371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u="sng" dirty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ECE</a:t>
            </a:r>
            <a:r>
              <a:rPr lang="en-US" sz="1600" dirty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 (3)</a:t>
            </a:r>
          </a:p>
          <a:p>
            <a:pPr lvl="0"/>
            <a:r>
              <a:rPr lang="en-US" sz="1600" b="1" dirty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Eric Chitambar</a:t>
            </a:r>
          </a:p>
          <a:p>
            <a:pPr lvl="0"/>
            <a:r>
              <a:rPr lang="en-US" sz="1600" b="1" dirty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Matthew Gilbert</a:t>
            </a:r>
          </a:p>
          <a:p>
            <a:pPr lvl="0"/>
            <a:r>
              <a:rPr lang="en-US" sz="1600" b="1" dirty="0">
                <a:solidFill>
                  <a:srgbClr val="13294B"/>
                </a:solidFill>
                <a:latin typeface="Calibri" charset="0"/>
                <a:ea typeface="Calibri" charset="0"/>
                <a:cs typeface="Calibri" charset="0"/>
              </a:rPr>
              <a:t>Kejie Fang</a:t>
            </a:r>
            <a:endParaRPr lang="en-US" sz="1600" dirty="0">
              <a:solidFill>
                <a:srgbClr val="13294B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95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1811</TotalTime>
  <Words>2375</Words>
  <Application>Microsoft Office PowerPoint</Application>
  <PresentationFormat>Widescreen</PresentationFormat>
  <Paragraphs>719</Paragraphs>
  <Slides>34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57" baseType="lpstr">
      <vt:lpstr>Arial</vt:lpstr>
      <vt:lpstr>Arial</vt:lpstr>
      <vt:lpstr>Arial Narrow</vt:lpstr>
      <vt:lpstr>Arial Rounded MT Bold</vt:lpstr>
      <vt:lpstr>arial,helvetica,sans-serif</vt:lpstr>
      <vt:lpstr>Bookman Old Style</vt:lpstr>
      <vt:lpstr>Calibri</vt:lpstr>
      <vt:lpstr>Calibri Light</vt:lpstr>
      <vt:lpstr>Cambria Math</vt:lpstr>
      <vt:lpstr>Comic Sans MS</vt:lpstr>
      <vt:lpstr>FifthAve</vt:lpstr>
      <vt:lpstr>Georgia</vt:lpstr>
      <vt:lpstr>Helvetica</vt:lpstr>
      <vt:lpstr>inherit</vt:lpstr>
      <vt:lpstr>Maiandra GD</vt:lpstr>
      <vt:lpstr>Monotype Sorts</vt:lpstr>
      <vt:lpstr>Symbol</vt:lpstr>
      <vt:lpstr>Times New Roman</vt:lpstr>
      <vt:lpstr>var(--primary-font)</vt:lpstr>
      <vt:lpstr>Wingdings</vt:lpstr>
      <vt:lpstr>Wingdings 3</vt:lpstr>
      <vt:lpstr>Office Theme</vt:lpstr>
      <vt:lpstr>Graph</vt:lpstr>
      <vt:lpstr>PowerPoint Presentation</vt:lpstr>
      <vt:lpstr>Dale J. Van Harlingen --- My Physics Research Career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Illinois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 Harlingen, Dale J</dc:creator>
  <cp:lastModifiedBy>Van Harlingen, Dale J</cp:lastModifiedBy>
  <cp:revision>35</cp:revision>
  <dcterms:created xsi:type="dcterms:W3CDTF">2019-08-28T19:08:51Z</dcterms:created>
  <dcterms:modified xsi:type="dcterms:W3CDTF">2019-08-30T18:01:05Z</dcterms:modified>
</cp:coreProperties>
</file>